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sldIdLst>
    <p:sldId id="256" r:id="rId3"/>
    <p:sldId id="258" r:id="rId4"/>
    <p:sldId id="259" r:id="rId5"/>
    <p:sldId id="261" r:id="rId6"/>
    <p:sldId id="265" r:id="rId7"/>
    <p:sldId id="260" r:id="rId8"/>
    <p:sldId id="275" r:id="rId9"/>
    <p:sldId id="273" r:id="rId10"/>
    <p:sldId id="274" r:id="rId11"/>
    <p:sldId id="276" r:id="rId12"/>
    <p:sldId id="262" r:id="rId13"/>
    <p:sldId id="282" r:id="rId14"/>
    <p:sldId id="277" r:id="rId15"/>
    <p:sldId id="278" r:id="rId16"/>
    <p:sldId id="279" r:id="rId17"/>
    <p:sldId id="281" r:id="rId18"/>
    <p:sldId id="264" r:id="rId19"/>
    <p:sldId id="283" r:id="rId20"/>
    <p:sldId id="266" r:id="rId21"/>
    <p:sldId id="267" r:id="rId22"/>
    <p:sldId id="268" r:id="rId23"/>
    <p:sldId id="284" r:id="rId24"/>
    <p:sldId id="285" r:id="rId25"/>
    <p:sldId id="270" r:id="rId26"/>
    <p:sldId id="263" r:id="rId27"/>
    <p:sldId id="269" r:id="rId28"/>
  </p:sldIdLst>
  <p:sldSz cx="18288000" cy="10287000"/>
  <p:notesSz cx="6858000" cy="9144000"/>
  <p:embeddedFontLst>
    <p:embeddedFont>
      <p:font typeface="Consolas" panose="020B0609020204030204" pitchFamily="49" charset="0"/>
      <p:regular r:id="rId29"/>
      <p:bold r:id="rId30"/>
      <p:italic r:id="rId31"/>
      <p:boldItalic r:id="rId32"/>
    </p:embeddedFont>
    <p:embeddedFont>
      <p:font typeface="DM Sans" pitchFamily="2" charset="0"/>
      <p:regular r:id="rId33"/>
      <p:bold r:id="rId34"/>
      <p:italic r:id="rId35"/>
      <p:boldItalic r:id="rId36"/>
    </p:embeddedFont>
    <p:embeddedFont>
      <p:font typeface="DM Sans Bold" charset="0"/>
      <p:regular r:id="rId37"/>
      <p:bold r:id="rId38"/>
    </p:embeddedFont>
    <p:embeddedFont>
      <p:font typeface="DM Sans Italics" panose="020B0604020202020204" charset="0"/>
      <p:regular r:id="rId39"/>
      <p:italic r:id="rId40"/>
    </p:embeddedFont>
    <p:embeddedFont>
      <p:font typeface="Gill Sans MT" panose="020B0502020104020203" pitchFamily="34" charset="0"/>
      <p:regular r:id="rId41"/>
      <p:bold r:id="rId42"/>
      <p:italic r:id="rId43"/>
      <p:boldItalic r:id="rId44"/>
    </p:embeddedFont>
    <p:embeddedFont>
      <p:font typeface="Hack" panose="020B0609030202020204" pitchFamily="49" charset="0"/>
      <p:regular r:id="rId45"/>
      <p:bold r:id="rId46"/>
      <p:italic r:id="rId47"/>
      <p:boldItalic r:id="rId48"/>
    </p:embeddedFont>
    <p:embeddedFont>
      <p:font typeface="Montserrat Classic Bold" panose="020B0604020202020204" charset="0"/>
      <p:regular r:id="rId49"/>
      <p:bold r:id="rId50"/>
    </p:embeddedFont>
    <p:embeddedFont>
      <p:font typeface="Montserrat Light" panose="00000400000000000000" pitchFamily="50" charset="0"/>
      <p:regular r:id="rId51"/>
      <p:italic r:id="rId52"/>
    </p:embeddedFont>
    <p:embeddedFont>
      <p:font typeface="Montserrat SemiBold" panose="00000700000000000000" pitchFamily="50" charset="0"/>
      <p:regular r:id="rId53"/>
      <p:bold r:id="rId54"/>
      <p:italic r:id="rId55"/>
      <p:boldItalic r:id="rId56"/>
    </p:embeddedFont>
    <p:embeddedFont>
      <p:font typeface="Oswald" pitchFamily="2" charset="0"/>
      <p:regular r:id="rId57"/>
      <p:bold r:id="rId58"/>
      <p:italic r:id="rId59"/>
      <p:boldItalic r:id="rId60"/>
    </p:embeddedFont>
    <p:embeddedFont>
      <p:font typeface="Oswald Bold" pitchFamily="2" charset="0"/>
      <p:regular r:id="rId61"/>
      <p:bold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91ECFC-6A4D-4741-9A41-966B6BE02EBB}" v="10" dt="2024-08-28T05:29:54.4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42" autoAdjust="0"/>
    <p:restoredTop sz="94587" autoAdjust="0"/>
  </p:normalViewPr>
  <p:slideViewPr>
    <p:cSldViewPr>
      <p:cViewPr varScale="1">
        <p:scale>
          <a:sx n="72" d="100"/>
          <a:sy n="72" d="100"/>
        </p:scale>
        <p:origin x="782" y="47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font" Target="fonts/font30.fntdata"/><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3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font" Target="fonts/font31.fntdata"/><Relationship Id="rId67"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font" Target="fonts/font13.fntdata"/><Relationship Id="rId54" Type="http://schemas.openxmlformats.org/officeDocument/2006/relationships/font" Target="fonts/font26.fntdata"/><Relationship Id="rId62"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10" Type="http://schemas.openxmlformats.org/officeDocument/2006/relationships/slide" Target="slides/slide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font" Target="fonts/font32.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2400300" y="3580116"/>
            <a:ext cx="13487400" cy="2468880"/>
          </a:xfrm>
          <a:solidFill>
            <a:srgbClr val="FFFFFF"/>
          </a:solidFill>
          <a:ln w="38100">
            <a:solidFill>
              <a:srgbClr val="404040"/>
            </a:solidFill>
          </a:ln>
        </p:spPr>
        <p:txBody>
          <a:bodyPr lIns="274320" rIns="274320" anchor="ctr" anchorCtr="1">
            <a:normAutofit/>
          </a:bodyPr>
          <a:lstStyle>
            <a:lvl1pPr algn="ctr">
              <a:defRPr sz="57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4042791" y="6528816"/>
            <a:ext cx="10202418" cy="1859841"/>
          </a:xfrm>
          <a:noFill/>
        </p:spPr>
        <p:txBody>
          <a:bodyPr>
            <a:normAutofit/>
          </a:bodyPr>
          <a:lstStyle>
            <a:lvl1pPr marL="0" indent="0" algn="ctr">
              <a:buNone/>
              <a:defRPr sz="3000">
                <a:solidFill>
                  <a:schemeClr val="tx1">
                    <a:lumMod val="75000"/>
                    <a:lumOff val="25000"/>
                  </a:schemeClr>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A59EC04-9C99-EE4B-97A7-1CDD01851280}" type="datetimeFigureOut">
              <a:rPr lang="en-US" smtClean="0"/>
              <a:t>1/13/2026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274662267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59EC04-9C99-EE4B-97A7-1CDD01851280}" type="datetimeFigureOut">
              <a:rPr lang="en-US" smtClean="0"/>
              <a:t>1/13/2026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4233680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2400300" y="3580116"/>
            <a:ext cx="13487400" cy="2468880"/>
          </a:xfrm>
          <a:solidFill>
            <a:srgbClr val="FFFFFF"/>
          </a:solidFill>
          <a:ln w="38100">
            <a:solidFill>
              <a:srgbClr val="404040"/>
            </a:solidFill>
          </a:ln>
        </p:spPr>
        <p:txBody>
          <a:bodyPr lIns="274320" rIns="274320" anchor="ctr" anchorCtr="1">
            <a:normAutofit/>
          </a:bodyPr>
          <a:lstStyle>
            <a:lvl1pPr>
              <a:defRPr sz="57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4042791" y="6528698"/>
            <a:ext cx="10202418" cy="1897623"/>
          </a:xfrm>
        </p:spPr>
        <p:txBody>
          <a:bodyPr anchor="t" anchorCtr="1">
            <a:normAutofit/>
          </a:bodyPr>
          <a:lstStyle>
            <a:lvl1pPr marL="0" indent="0">
              <a:buNone/>
              <a:defRPr sz="30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A59EC04-9C99-EE4B-97A7-1CDD01851280}" type="datetimeFigureOut">
              <a:rPr lang="en-US" smtClean="0"/>
              <a:t>1/13/2026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410023251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372868" y="3957066"/>
            <a:ext cx="6407657" cy="4652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507473" y="3957066"/>
            <a:ext cx="6405371" cy="4652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A59EC04-9C99-EE4B-97A7-1CDD01851280}" type="datetimeFigureOut">
              <a:rPr lang="en-US" smtClean="0"/>
              <a:t>1/13/2026</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5526116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75154" y="3470150"/>
            <a:ext cx="6405372" cy="1056131"/>
          </a:xfrm>
        </p:spPr>
        <p:txBody>
          <a:bodyPr anchor="b" anchorCtr="1">
            <a:normAutofit/>
          </a:bodyPr>
          <a:lstStyle>
            <a:lvl1pPr marL="0" indent="0" algn="ctr">
              <a:buNone/>
              <a:defRPr sz="2850" b="0" cap="all" spc="150" baseline="0">
                <a:solidFill>
                  <a:schemeClr val="accent2">
                    <a:lumMod val="75000"/>
                  </a:schemeClr>
                </a:solidFill>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375154" y="4714875"/>
            <a:ext cx="6405372" cy="38951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9507474" y="4714875"/>
            <a:ext cx="6380226" cy="3895164"/>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9507474" y="3470150"/>
            <a:ext cx="6405372" cy="1056131"/>
          </a:xfrm>
        </p:spPr>
        <p:txBody>
          <a:bodyPr anchor="b" anchorCtr="1">
            <a:normAutofit/>
          </a:bodyPr>
          <a:lstStyle>
            <a:lvl1pPr marL="0" indent="0" algn="ctr">
              <a:buNone/>
              <a:defRPr sz="2850" b="0" cap="all" spc="150" baseline="0">
                <a:solidFill>
                  <a:schemeClr val="accent2">
                    <a:lumMod val="75000"/>
                  </a:schemeClr>
                </a:solidFill>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7" name="Date Placeholder 6"/>
          <p:cNvSpPr>
            <a:spLocks noGrp="1"/>
          </p:cNvSpPr>
          <p:nvPr>
            <p:ph type="dt" sz="half" idx="10"/>
          </p:nvPr>
        </p:nvSpPr>
        <p:spPr/>
        <p:txBody>
          <a:bodyPr/>
          <a:lstStyle/>
          <a:p>
            <a:fld id="{BA59EC04-9C99-EE4B-97A7-1CDD01851280}" type="datetimeFigureOut">
              <a:rPr lang="en-US" smtClean="0"/>
              <a:t>1/13/2026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9EB534-42BA-D146-8825-F20CAA28BA2D}"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9080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59EC04-9C99-EE4B-97A7-1CDD01851280}" type="datetimeFigureOut">
              <a:rPr lang="en-US" smtClean="0"/>
              <a:t>1/13/2026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30544719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59EC04-9C99-EE4B-97A7-1CDD01851280}" type="datetimeFigureOut">
              <a:rPr lang="en-US" smtClean="0"/>
              <a:t>1/13/2026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29614706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9144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207008" y="3365743"/>
            <a:ext cx="6729984" cy="1712246"/>
          </a:xfrm>
          <a:solidFill>
            <a:srgbClr val="FFFFFF"/>
          </a:solidFill>
          <a:ln>
            <a:solidFill>
              <a:srgbClr val="404040"/>
            </a:solidFill>
          </a:ln>
        </p:spPr>
        <p:txBody>
          <a:bodyPr anchor="ctr" anchorCtr="1">
            <a:normAutofit/>
          </a:bodyPr>
          <a:lstStyle>
            <a:lvl1pPr>
              <a:defRPr sz="33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10104120" y="1207008"/>
            <a:ext cx="7223760" cy="7872984"/>
          </a:xfrm>
        </p:spPr>
        <p:txBody>
          <a:bodyPr>
            <a:normAutofit/>
          </a:bodyPr>
          <a:lstStyle>
            <a:lvl1pPr>
              <a:defRPr sz="285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3352" y="5324877"/>
            <a:ext cx="5692140" cy="3291054"/>
          </a:xfrm>
        </p:spPr>
        <p:txBody>
          <a:bodyPr anchor="t" anchorCtr="1">
            <a:normAutofit/>
          </a:bodyPr>
          <a:lstStyle>
            <a:lvl1pPr marL="0" indent="0" algn="ctr">
              <a:buNone/>
              <a:defRPr sz="2250">
                <a:solidFill>
                  <a:srgbClr val="FFFFFF"/>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9" name="Date Placeholder 8"/>
          <p:cNvSpPr>
            <a:spLocks noGrp="1"/>
          </p:cNvSpPr>
          <p:nvPr>
            <p:ph type="dt" sz="half" idx="10"/>
          </p:nvPr>
        </p:nvSpPr>
        <p:spPr/>
        <p:txBody>
          <a:bodyPr/>
          <a:lstStyle/>
          <a:p>
            <a:fld id="{BA59EC04-9C99-EE4B-97A7-1CDD01851280}" type="datetimeFigureOut">
              <a:rPr lang="en-US" smtClean="0"/>
              <a:t>1/13/2026</a:t>
            </a:fld>
            <a:endParaRPr lang="en-US"/>
          </a:p>
        </p:txBody>
      </p:sp>
      <p:sp>
        <p:nvSpPr>
          <p:cNvPr id="10" name="Footer Placeholder 9"/>
          <p:cNvSpPr>
            <a:spLocks noGrp="1"/>
          </p:cNvSpPr>
          <p:nvPr>
            <p:ph type="ftr" sz="quarter" idx="11"/>
          </p:nvPr>
        </p:nvSpPr>
        <p:spPr>
          <a:xfrm>
            <a:off x="1207009" y="9354312"/>
            <a:ext cx="7687196" cy="48006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1185996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91439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212785" y="3365742"/>
            <a:ext cx="6742497" cy="1701960"/>
          </a:xfrm>
          <a:solidFill>
            <a:srgbClr val="FFFFFF"/>
          </a:solidFill>
          <a:ln>
            <a:solidFill>
              <a:srgbClr val="404040"/>
            </a:solidFill>
          </a:ln>
        </p:spPr>
        <p:txBody>
          <a:bodyPr anchor="ctr" anchorCtr="1">
            <a:noAutofit/>
          </a:bodyPr>
          <a:lstStyle>
            <a:lvl1pPr>
              <a:defRPr sz="33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3999" y="0"/>
            <a:ext cx="9153146" cy="10287000"/>
          </a:xfrm>
          <a:solidFill>
            <a:schemeClr val="bg1">
              <a:lumMod val="75000"/>
            </a:schemeClr>
          </a:solidFill>
        </p:spPr>
        <p:txBody>
          <a:bodyPr anchor="t"/>
          <a:lstStyle>
            <a:lvl1pPr marL="0" indent="0">
              <a:buNone/>
              <a:defRPr sz="4800">
                <a:solidFill>
                  <a:schemeClr val="bg1">
                    <a:lumMod val="85000"/>
                    <a:lumOff val="15000"/>
                  </a:schemeClr>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73352" y="5324878"/>
            <a:ext cx="5692140" cy="3291056"/>
          </a:xfrm>
        </p:spPr>
        <p:txBody>
          <a:bodyPr anchor="t" anchorCtr="1">
            <a:normAutofit/>
          </a:bodyPr>
          <a:lstStyle>
            <a:lvl1pPr marL="0" indent="0" algn="ctr">
              <a:buNone/>
              <a:defRPr sz="2250">
                <a:solidFill>
                  <a:srgbClr val="FFFFFF"/>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A59EC04-9C99-EE4B-97A7-1CDD01851280}" type="datetimeFigureOut">
              <a:rPr lang="en-US" smtClean="0"/>
              <a:t>1/13/2026</a:t>
            </a:fld>
            <a:endParaRPr lang="en-US"/>
          </a:p>
        </p:txBody>
      </p:sp>
      <p:sp>
        <p:nvSpPr>
          <p:cNvPr id="9" name="Footer Placeholder 8"/>
          <p:cNvSpPr>
            <a:spLocks noGrp="1"/>
          </p:cNvSpPr>
          <p:nvPr>
            <p:ph type="ftr" sz="quarter" idx="11"/>
          </p:nvPr>
        </p:nvSpPr>
        <p:spPr>
          <a:xfrm>
            <a:off x="1207009" y="9354312"/>
            <a:ext cx="7687196" cy="48006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7218690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9EC04-9C99-EE4B-97A7-1CDD01851280}" type="datetimeFigureOut">
              <a:rPr lang="en-US" smtClean="0"/>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2988476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979668" y="1405890"/>
            <a:ext cx="1947912" cy="74752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46705" y="1405890"/>
            <a:ext cx="9297734" cy="74752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9EC04-9C99-EE4B-97A7-1CDD01851280}" type="datetimeFigureOut">
              <a:rPr lang="en-US" smtClean="0"/>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1602161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346704" y="1447038"/>
            <a:ext cx="11594592" cy="178308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46704" y="3957067"/>
            <a:ext cx="11594592" cy="46529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732144" y="9358224"/>
            <a:ext cx="4130619" cy="485952"/>
          </a:xfrm>
          <a:prstGeom prst="rect">
            <a:avLst/>
          </a:prstGeom>
        </p:spPr>
        <p:txBody>
          <a:bodyPr vert="horz" lIns="91440" tIns="45720" rIns="91440" bIns="45720" rtlCol="0" anchor="ctr"/>
          <a:lstStyle>
            <a:lvl1pPr algn="r">
              <a:defRPr sz="1575">
                <a:solidFill>
                  <a:schemeClr val="tx1">
                    <a:alpha val="70000"/>
                  </a:schemeClr>
                </a:solidFill>
              </a:defRPr>
            </a:lvl1pPr>
          </a:lstStyle>
          <a:p>
            <a:fld id="{BA59EC04-9C99-EE4B-97A7-1CDD01851280}" type="datetimeFigureOut">
              <a:rPr lang="en-US" smtClean="0"/>
              <a:t>1/13/2026</a:t>
            </a:fld>
            <a:endParaRPr lang="en-US"/>
          </a:p>
        </p:txBody>
      </p:sp>
      <p:sp>
        <p:nvSpPr>
          <p:cNvPr id="5" name="Footer Placeholder 4"/>
          <p:cNvSpPr>
            <a:spLocks noGrp="1"/>
          </p:cNvSpPr>
          <p:nvPr>
            <p:ph type="ftr" sz="quarter" idx="3"/>
          </p:nvPr>
        </p:nvSpPr>
        <p:spPr>
          <a:xfrm>
            <a:off x="2400301" y="9354312"/>
            <a:ext cx="8851784" cy="480060"/>
          </a:xfrm>
          <a:prstGeom prst="rect">
            <a:avLst/>
          </a:prstGeom>
        </p:spPr>
        <p:txBody>
          <a:bodyPr vert="horz" lIns="91440" tIns="45720" rIns="91440" bIns="45720" rtlCol="0" anchor="ctr"/>
          <a:lstStyle>
            <a:lvl1pPr algn="l">
              <a:defRPr sz="1575">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6138383" y="9326880"/>
            <a:ext cx="548640" cy="548640"/>
          </a:xfrm>
          <a:prstGeom prst="ellipse">
            <a:avLst/>
          </a:prstGeom>
          <a:solidFill>
            <a:srgbClr val="1D1D1D">
              <a:alpha val="70000"/>
            </a:srgbClr>
          </a:solidFill>
        </p:spPr>
        <p:txBody>
          <a:bodyPr vert="horz" lIns="18288" tIns="45720" rIns="18288" bIns="45720" rtlCol="0" anchor="ctr">
            <a:noAutofit/>
          </a:bodyPr>
          <a:lstStyle>
            <a:lvl1pPr algn="ctr">
              <a:defRPr sz="1650" spc="0" baseline="0">
                <a:solidFill>
                  <a:srgbClr val="FFFFFF"/>
                </a:solidFill>
              </a:defRPr>
            </a:lvl1pPr>
          </a:lstStyle>
          <a:p>
            <a:fld id="{189EB534-42BA-D146-8825-F20CAA28BA2D}" type="slidenum">
              <a:rPr lang="en-US" smtClean="0"/>
              <a:t>‹#›</a:t>
            </a:fld>
            <a:endParaRPr lang="en-US"/>
          </a:p>
        </p:txBody>
      </p:sp>
    </p:spTree>
    <p:extLst>
      <p:ext uri="{BB962C8B-B14F-4D97-AF65-F5344CB8AC3E}">
        <p14:creationId xmlns:p14="http://schemas.microsoft.com/office/powerpoint/2010/main" val="40487050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1371600" rtl="0" eaLnBrk="1" latinLnBrk="0" hangingPunct="1">
        <a:lnSpc>
          <a:spcPct val="90000"/>
        </a:lnSpc>
        <a:spcBef>
          <a:spcPct val="0"/>
        </a:spcBef>
        <a:buNone/>
        <a:defRPr sz="4200" kern="1200" cap="all" spc="300" baseline="0">
          <a:solidFill>
            <a:srgbClr val="262626"/>
          </a:solidFill>
          <a:latin typeface="+mj-lt"/>
          <a:ea typeface="+mj-ea"/>
          <a:cs typeface="+mj-cs"/>
        </a:defRPr>
      </a:lvl1pPr>
    </p:titleStyle>
    <p:bodyStyle>
      <a:lvl1pPr marL="342900" indent="-342900" algn="l" defTabSz="1371600" rtl="0" eaLnBrk="1" latinLnBrk="0" hangingPunct="1">
        <a:lnSpc>
          <a:spcPct val="100000"/>
        </a:lnSpc>
        <a:spcBef>
          <a:spcPts val="1500"/>
        </a:spcBef>
        <a:buClr>
          <a:schemeClr val="accent2"/>
        </a:buClr>
        <a:buFont typeface="Arial" panose="020B0604020202020204" pitchFamily="34" charset="0"/>
        <a:buChar char="•"/>
        <a:defRPr sz="2700" kern="1200">
          <a:solidFill>
            <a:schemeClr val="tx1">
              <a:lumMod val="85000"/>
              <a:lumOff val="15000"/>
            </a:schemeClr>
          </a:solidFill>
          <a:latin typeface="+mn-lt"/>
          <a:ea typeface="+mn-ea"/>
          <a:cs typeface="+mn-cs"/>
        </a:defRPr>
      </a:lvl1pPr>
      <a:lvl2pPr marL="6858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0287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3pPr>
      <a:lvl4pPr marL="13716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4pPr>
      <a:lvl5pPr marL="17145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5pPr>
      <a:lvl6pPr marL="1969295"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222647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2486025"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baseline="0">
          <a:solidFill>
            <a:schemeClr val="tx1"/>
          </a:solidFill>
          <a:latin typeface="+mn-lt"/>
          <a:ea typeface="+mn-ea"/>
          <a:cs typeface="+mn-cs"/>
        </a:defRPr>
      </a:lvl8pPr>
      <a:lvl9pPr marL="2824163"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baseline="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9.jpeg"/><Relationship Id="rId4" Type="http://schemas.openxmlformats.org/officeDocument/2006/relationships/image" Target="../media/image5.png"/><Relationship Id="rId9" Type="http://schemas.openxmlformats.org/officeDocument/2006/relationships/image" Target="../media/image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9.sv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sv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2719597" y="3202251"/>
            <a:ext cx="12848808"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4236347" y="4348786"/>
            <a:ext cx="9815307" cy="2681440"/>
          </a:xfrm>
          <a:prstGeom prst="rect">
            <a:avLst/>
          </a:prstGeom>
        </p:spPr>
        <p:txBody>
          <a:bodyPr lIns="0" tIns="0" rIns="0" bIns="0" rtlCol="0" anchor="t">
            <a:spAutoFit/>
          </a:bodyPr>
          <a:lstStyle/>
          <a:p>
            <a:pPr algn="ctr">
              <a:lnSpc>
                <a:spcPts val="22684"/>
              </a:lnSpc>
            </a:pPr>
            <a:r>
              <a:rPr lang="en-US" sz="13800" spc="692" dirty="0">
                <a:solidFill>
                  <a:srgbClr val="231F20"/>
                </a:solidFill>
                <a:latin typeface="Oswald Bold"/>
                <a:ea typeface="Oswald Bold"/>
                <a:cs typeface="Oswald Bold"/>
                <a:sym typeface="Oswald Bold"/>
              </a:rPr>
              <a:t>htmx</a:t>
            </a:r>
            <a:endParaRPr lang="en-US" sz="16437" spc="1610" dirty="0">
              <a:solidFill>
                <a:srgbClr val="231F20"/>
              </a:solidFill>
              <a:latin typeface="Oswald Bold"/>
              <a:ea typeface="Oswald Bold"/>
              <a:cs typeface="Oswald Bold"/>
              <a:sym typeface="Oswald Bold"/>
            </a:endParaRPr>
          </a:p>
        </p:txBody>
      </p:sp>
      <p:sp>
        <p:nvSpPr>
          <p:cNvPr id="10" name="TextBox 10"/>
          <p:cNvSpPr txBox="1"/>
          <p:nvPr/>
        </p:nvSpPr>
        <p:spPr>
          <a:xfrm>
            <a:off x="2895600" y="3438109"/>
            <a:ext cx="12496799" cy="1076961"/>
          </a:xfrm>
          <a:prstGeom prst="rect">
            <a:avLst/>
          </a:prstGeom>
        </p:spPr>
        <p:txBody>
          <a:bodyPr wrap="square" lIns="0" tIns="0" rIns="0" bIns="0" rtlCol="0" anchor="t">
            <a:spAutoFit/>
          </a:bodyPr>
          <a:lstStyle/>
          <a:p>
            <a:pPr algn="ctr">
              <a:lnSpc>
                <a:spcPts val="9748"/>
              </a:lnSpc>
            </a:pPr>
            <a:r>
              <a:rPr lang="en-US" sz="4800" spc="692" dirty="0">
                <a:solidFill>
                  <a:srgbClr val="231F20"/>
                </a:solidFill>
                <a:latin typeface="Oswald Bold"/>
                <a:ea typeface="Oswald Bold"/>
                <a:cs typeface="Oswald Bold"/>
                <a:sym typeface="Oswald Bold"/>
              </a:rPr>
              <a:t>Enhancing ASP.NET Razor Pages with</a:t>
            </a:r>
          </a:p>
        </p:txBody>
      </p:sp>
      <p:sp>
        <p:nvSpPr>
          <p:cNvPr id="11" name="TextBox 11"/>
          <p:cNvSpPr txBox="1"/>
          <p:nvPr/>
        </p:nvSpPr>
        <p:spPr>
          <a:xfrm>
            <a:off x="2719596" y="7482578"/>
            <a:ext cx="12848809" cy="421847"/>
          </a:xfrm>
          <a:prstGeom prst="rect">
            <a:avLst/>
          </a:prstGeom>
        </p:spPr>
        <p:txBody>
          <a:bodyPr lIns="0" tIns="0" rIns="0" bIns="0" rtlCol="0" anchor="t">
            <a:spAutoFit/>
          </a:bodyPr>
          <a:lstStyle/>
          <a:p>
            <a:pPr algn="ctr">
              <a:lnSpc>
                <a:spcPts val="3661"/>
              </a:lnSpc>
            </a:pPr>
            <a:r>
              <a:rPr lang="en-US" sz="2653" spc="140" dirty="0">
                <a:solidFill>
                  <a:srgbClr val="231F20"/>
                </a:solidFill>
                <a:latin typeface="Montserrat Classic Bold"/>
                <a:ea typeface="Montserrat Classic Bold"/>
                <a:cs typeface="Montserrat Classic Bold"/>
                <a:sym typeface="Montserrat Classic Bold"/>
              </a:rPr>
              <a:t>CHRIS WOODRUFF</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3352800" y="4434807"/>
            <a:ext cx="4571999" cy="2351362"/>
            <a:chOff x="0" y="0"/>
            <a:chExt cx="1075555" cy="862436"/>
          </a:xfrm>
        </p:grpSpPr>
        <p:sp>
          <p:nvSpPr>
            <p:cNvPr id="5" name="Freeform 5"/>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7"/>
          <p:cNvGrpSpPr/>
          <p:nvPr/>
        </p:nvGrpSpPr>
        <p:grpSpPr>
          <a:xfrm>
            <a:off x="4260093" y="6895603"/>
            <a:ext cx="2932415" cy="847111"/>
            <a:chOff x="0" y="0"/>
            <a:chExt cx="1075555" cy="310705"/>
          </a:xfrm>
        </p:grpSpPr>
        <p:sp>
          <p:nvSpPr>
            <p:cNvPr id="8" name="Freeform 8"/>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8181564" y="5267602"/>
            <a:ext cx="4571999" cy="2351362"/>
            <a:chOff x="0" y="0"/>
            <a:chExt cx="1075555" cy="862436"/>
          </a:xfrm>
        </p:grpSpPr>
        <p:sp>
          <p:nvSpPr>
            <p:cNvPr id="11" name="Freeform 11"/>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3"/>
          <p:cNvGrpSpPr/>
          <p:nvPr/>
        </p:nvGrpSpPr>
        <p:grpSpPr>
          <a:xfrm>
            <a:off x="9070732" y="7742714"/>
            <a:ext cx="2932415" cy="847111"/>
            <a:chOff x="0" y="0"/>
            <a:chExt cx="1075555" cy="310705"/>
          </a:xfrm>
        </p:grpSpPr>
        <p:sp>
          <p:nvSpPr>
            <p:cNvPr id="14" name="Freeform 14"/>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5"/>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p:cNvGrpSpPr/>
          <p:nvPr/>
        </p:nvGrpSpPr>
        <p:grpSpPr>
          <a:xfrm>
            <a:off x="12969981" y="3632691"/>
            <a:ext cx="4206983" cy="2351362"/>
            <a:chOff x="0" y="0"/>
            <a:chExt cx="1075555" cy="862436"/>
          </a:xfrm>
        </p:grpSpPr>
        <p:sp>
          <p:nvSpPr>
            <p:cNvPr id="17" name="Freeform 17"/>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8"/>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9" name="Group 19"/>
          <p:cNvGrpSpPr/>
          <p:nvPr/>
        </p:nvGrpSpPr>
        <p:grpSpPr>
          <a:xfrm>
            <a:off x="13563600" y="6157334"/>
            <a:ext cx="2932415" cy="847111"/>
            <a:chOff x="0" y="0"/>
            <a:chExt cx="1075555" cy="310705"/>
          </a:xfrm>
        </p:grpSpPr>
        <p:sp>
          <p:nvSpPr>
            <p:cNvPr id="20" name="Freeform 20"/>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21"/>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Freeform 22"/>
          <p:cNvSpPr/>
          <p:nvPr/>
        </p:nvSpPr>
        <p:spPr>
          <a:xfrm rot="-1885381">
            <a:off x="12158125" y="7633280"/>
            <a:ext cx="1776375" cy="501826"/>
          </a:xfrm>
          <a:custGeom>
            <a:avLst/>
            <a:gdLst/>
            <a:ahLst/>
            <a:cxnLst/>
            <a:rect l="l" t="t" r="r" b="b"/>
            <a:pathLst>
              <a:path w="1776375" h="501826">
                <a:moveTo>
                  <a:pt x="0" y="0"/>
                </a:moveTo>
                <a:lnTo>
                  <a:pt x="1776374" y="0"/>
                </a:lnTo>
                <a:lnTo>
                  <a:pt x="1776374"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TextBox 23"/>
          <p:cNvSpPr txBox="1"/>
          <p:nvPr/>
        </p:nvSpPr>
        <p:spPr>
          <a:xfrm>
            <a:off x="1538888" y="1195362"/>
            <a:ext cx="14844112" cy="1594138"/>
          </a:xfrm>
          <a:prstGeom prst="rect">
            <a:avLst/>
          </a:prstGeom>
        </p:spPr>
        <p:txBody>
          <a:bodyPr wrap="square" lIns="0" tIns="0" rIns="0" bIns="0" rtlCol="0" anchor="t">
            <a:spAutoFit/>
          </a:bodyPr>
          <a:lstStyle/>
          <a:p>
            <a:pPr marL="0" marR="0" lvl="0" indent="0" algn="ctr" defTabSz="914400" rtl="0" eaLnBrk="1" fontAlgn="auto" latinLnBrk="0" hangingPunct="1">
              <a:lnSpc>
                <a:spcPts val="13015"/>
              </a:lnSpc>
              <a:spcBef>
                <a:spcPct val="0"/>
              </a:spcBef>
              <a:spcAft>
                <a:spcPts val="0"/>
              </a:spcAft>
              <a:buClrTx/>
              <a:buSzTx/>
              <a:buFontTx/>
              <a:buNone/>
              <a:tabLst/>
              <a:defRPr/>
            </a:pPr>
            <a:r>
              <a:rPr kumimoji="0" lang="en-US" sz="9431" b="0" i="0" u="none" strike="noStrike" kern="1200" cap="none" spc="924" normalizeH="0" baseline="0" noProof="0" dirty="0">
                <a:ln>
                  <a:noFill/>
                </a:ln>
                <a:solidFill>
                  <a:srgbClr val="231F20"/>
                </a:solidFill>
                <a:effectLst/>
                <a:uLnTx/>
                <a:uFillTx/>
                <a:latin typeface="Oswald Bold"/>
                <a:ea typeface="Oswald Bold"/>
                <a:cs typeface="Oswald Bold"/>
                <a:sym typeface="Oswald Bold"/>
              </a:rPr>
              <a:t>HYPERMEDIA SYSTEMS</a:t>
            </a:r>
          </a:p>
        </p:txBody>
      </p:sp>
      <p:sp>
        <p:nvSpPr>
          <p:cNvPr id="24" name="TextBox 24"/>
          <p:cNvSpPr txBox="1"/>
          <p:nvPr/>
        </p:nvSpPr>
        <p:spPr>
          <a:xfrm>
            <a:off x="4448009" y="7065345"/>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5" name="TextBox 25"/>
          <p:cNvSpPr txBox="1"/>
          <p:nvPr/>
        </p:nvSpPr>
        <p:spPr>
          <a:xfrm>
            <a:off x="3519757" y="5301606"/>
            <a:ext cx="4114799" cy="553998"/>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latin typeface="Montserrat Light" panose="00000400000000000000" pitchFamily="2" charset="0"/>
              </a:rPr>
              <a:t>JSON is not REST</a:t>
            </a:r>
            <a:endParaRPr kumimoji="0" lang="en-US" sz="3600" b="0" i="0" u="none" strike="noStrike" kern="1200" cap="none" spc="0" normalizeH="0" baseline="0" noProof="0" dirty="0">
              <a:ln>
                <a:noFill/>
              </a:ln>
              <a:solidFill>
                <a:srgbClr val="100F0D"/>
              </a:solidFill>
              <a:effectLst/>
              <a:uLnTx/>
              <a:uFillTx/>
              <a:latin typeface="Montserrat Light" panose="00000400000000000000" pitchFamily="2" charset="0"/>
              <a:ea typeface="Montserrat Light"/>
              <a:cs typeface="Montserrat Light"/>
              <a:sym typeface="Montserrat Light"/>
            </a:endParaRPr>
          </a:p>
        </p:txBody>
      </p:sp>
      <p:sp>
        <p:nvSpPr>
          <p:cNvPr id="26" name="TextBox 26"/>
          <p:cNvSpPr txBox="1"/>
          <p:nvPr/>
        </p:nvSpPr>
        <p:spPr>
          <a:xfrm>
            <a:off x="9258648" y="7912457"/>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7" name="TextBox 27"/>
          <p:cNvSpPr txBox="1"/>
          <p:nvPr/>
        </p:nvSpPr>
        <p:spPr>
          <a:xfrm>
            <a:off x="8458200" y="5450456"/>
            <a:ext cx="3962399" cy="1661993"/>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latin typeface="Montserrat Light" panose="00000400000000000000" pitchFamily="2" charset="0"/>
              </a:rPr>
              <a:t>the absence of hypermedia controls</a:t>
            </a:r>
            <a:endParaRPr kumimoji="0" lang="en-US" sz="3600" b="0" i="0" u="none" strike="noStrike" kern="1200" cap="none" spc="0" normalizeH="0" baseline="0" noProof="0" dirty="0">
              <a:ln>
                <a:noFill/>
              </a:ln>
              <a:solidFill>
                <a:srgbClr val="100F0D"/>
              </a:solidFill>
              <a:effectLst/>
              <a:uLnTx/>
              <a:uFillTx/>
              <a:latin typeface="Montserrat Light" panose="00000400000000000000" pitchFamily="2" charset="0"/>
              <a:ea typeface="Montserrat Light"/>
              <a:cs typeface="Montserrat Light"/>
              <a:sym typeface="Montserrat Light"/>
            </a:endParaRPr>
          </a:p>
        </p:txBody>
      </p:sp>
      <p:sp>
        <p:nvSpPr>
          <p:cNvPr id="28" name="TextBox 28"/>
          <p:cNvSpPr txBox="1"/>
          <p:nvPr/>
        </p:nvSpPr>
        <p:spPr>
          <a:xfrm>
            <a:off x="13656908" y="6301231"/>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9" name="TextBox 29"/>
          <p:cNvSpPr txBox="1"/>
          <p:nvPr/>
        </p:nvSpPr>
        <p:spPr>
          <a:xfrm>
            <a:off x="13256422" y="3865075"/>
            <a:ext cx="3583778" cy="2215991"/>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solidFill>
                  <a:srgbClr val="100F0D"/>
                </a:solidFill>
                <a:latin typeface="Montserrat Light"/>
                <a:ea typeface="Montserrat Light"/>
                <a:cs typeface="Montserrat Light"/>
                <a:sym typeface="Montserrat Light"/>
              </a:rPr>
              <a:t>E</a:t>
            </a:r>
            <a:r>
              <a:rPr kumimoji="0" lang="en-US" sz="3600" b="0" i="0" u="none" strike="noStrike" kern="1200" cap="none" spc="0" normalizeH="0" baseline="0" noProof="0" dirty="0" err="1">
                <a:ln>
                  <a:noFill/>
                </a:ln>
                <a:solidFill>
                  <a:srgbClr val="100F0D"/>
                </a:solidFill>
                <a:effectLst/>
                <a:uLnTx/>
                <a:uFillTx/>
                <a:latin typeface="Montserrat Light"/>
                <a:ea typeface="Montserrat Light"/>
                <a:cs typeface="Montserrat Light"/>
                <a:sym typeface="Montserrat Light"/>
              </a:rPr>
              <a:t>xchange</a:t>
            </a:r>
            <a:r>
              <a:rPr kumimoji="0" lang="en-US" sz="36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 of hypermedia is considered REST</a:t>
            </a:r>
          </a:p>
        </p:txBody>
      </p:sp>
      <p:sp>
        <p:nvSpPr>
          <p:cNvPr id="30" name="Freeform 30"/>
          <p:cNvSpPr/>
          <p:nvPr/>
        </p:nvSpPr>
        <p:spPr>
          <a:xfrm rot="-8970905" flipH="1">
            <a:off x="7337391" y="7248542"/>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TextBox 31"/>
          <p:cNvSpPr txBox="1"/>
          <p:nvPr/>
        </p:nvSpPr>
        <p:spPr>
          <a:xfrm>
            <a:off x="1836286" y="2844075"/>
            <a:ext cx="13708514" cy="1194622"/>
          </a:xfrm>
          <a:prstGeom prst="rect">
            <a:avLst/>
          </a:prstGeom>
        </p:spPr>
        <p:txBody>
          <a:bodyPr wrap="square" lIns="0" tIns="0" rIns="0" bIns="0" rtlCol="0" anchor="t">
            <a:spAutoFit/>
          </a:bodyPr>
          <a:lstStyle/>
          <a:p>
            <a:pPr marL="0" marR="0" lvl="0" indent="0" algn="ctr" defTabSz="914400" rtl="0" eaLnBrk="1" fontAlgn="auto" latinLnBrk="0" hangingPunct="1">
              <a:lnSpc>
                <a:spcPts val="306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A hypermedia system is a system that adheres to the RESTful</a:t>
            </a:r>
          </a:p>
          <a:p>
            <a:pPr marL="0" marR="0" lvl="0" indent="0" algn="ctr" defTabSz="914400" rtl="0" eaLnBrk="1" fontAlgn="auto" latinLnBrk="0" hangingPunct="1">
              <a:lnSpc>
                <a:spcPts val="306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network architecture and e HATEOAS (Hypermedia as the engine of</a:t>
            </a:r>
          </a:p>
          <a:p>
            <a:pPr marL="0" marR="0" lvl="0" indent="0" algn="ctr" defTabSz="914400" rtl="0" eaLnBrk="1" fontAlgn="auto" latinLnBrk="0" hangingPunct="1">
              <a:lnSpc>
                <a:spcPts val="306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application state) principles</a:t>
            </a:r>
          </a:p>
        </p:txBody>
      </p:sp>
      <p:sp>
        <p:nvSpPr>
          <p:cNvPr id="32" name="Freeform 32"/>
          <p:cNvSpPr/>
          <p:nvPr/>
        </p:nvSpPr>
        <p:spPr>
          <a:xfrm rot="887923">
            <a:off x="-5959915" y="498262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8367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DC81B2-0CB9-9F6F-AF5A-A7CF56D9A6E0}"/>
              </a:ext>
            </a:extLst>
          </p:cNvPr>
          <p:cNvPicPr>
            <a:picLocks noChangeAspect="1"/>
          </p:cNvPicPr>
          <p:nvPr/>
        </p:nvPicPr>
        <p:blipFill>
          <a:blip r:embed="rId2"/>
          <a:stretch>
            <a:fillRect/>
          </a:stretch>
        </p:blipFill>
        <p:spPr>
          <a:xfrm>
            <a:off x="2930338" y="338552"/>
            <a:ext cx="12427325" cy="9609897"/>
          </a:xfrm>
          <a:prstGeom prst="rect">
            <a:avLst/>
          </a:prstGeom>
        </p:spPr>
      </p:pic>
    </p:spTree>
    <p:extLst>
      <p:ext uri="{BB962C8B-B14F-4D97-AF65-F5344CB8AC3E}">
        <p14:creationId xmlns:p14="http://schemas.microsoft.com/office/powerpoint/2010/main" val="4075616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DC6AA-1D35-8EFE-311F-83711846B39D}"/>
              </a:ext>
            </a:extLst>
          </p:cNvPr>
          <p:cNvPicPr>
            <a:picLocks noChangeAspect="1"/>
          </p:cNvPicPr>
          <p:nvPr/>
        </p:nvPicPr>
        <p:blipFill>
          <a:blip r:embed="rId2"/>
          <a:stretch>
            <a:fillRect/>
          </a:stretch>
        </p:blipFill>
        <p:spPr>
          <a:xfrm>
            <a:off x="3314700" y="481157"/>
            <a:ext cx="11658600" cy="9324687"/>
          </a:xfrm>
          <a:prstGeom prst="rect">
            <a:avLst/>
          </a:prstGeom>
        </p:spPr>
      </p:pic>
    </p:spTree>
    <p:extLst>
      <p:ext uri="{BB962C8B-B14F-4D97-AF65-F5344CB8AC3E}">
        <p14:creationId xmlns:p14="http://schemas.microsoft.com/office/powerpoint/2010/main" val="1045383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 y="2550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2971796" y="354070"/>
            <a:ext cx="12344400" cy="2732030"/>
          </a:xfrm>
          <a:prstGeom prst="rect">
            <a:avLst/>
          </a:prstGeom>
        </p:spPr>
        <p:txBody>
          <a:bodyPr wrap="square"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720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LIMITATIONS OF "WEB 1.0" HYPERMEDIA</a:t>
            </a:r>
          </a:p>
        </p:txBody>
      </p:sp>
      <p:sp>
        <p:nvSpPr>
          <p:cNvPr id="9" name="TextBox 8">
            <a:extLst>
              <a:ext uri="{FF2B5EF4-FFF2-40B4-BE49-F238E27FC236}">
                <a16:creationId xmlns:a16="http://schemas.microsoft.com/office/drawing/2014/main" id="{3EB8C5E9-330C-F674-A439-F002C3A8886F}"/>
              </a:ext>
            </a:extLst>
          </p:cNvPr>
          <p:cNvSpPr txBox="1"/>
          <p:nvPr/>
        </p:nvSpPr>
        <p:spPr>
          <a:xfrm>
            <a:off x="228600" y="3619500"/>
            <a:ext cx="17754600" cy="661540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4800" dirty="0">
                <a:latin typeface="Montserrat Light" panose="00000400000000000000" pitchFamily="2" charset="0"/>
              </a:rPr>
              <a:t>Why should only </a:t>
            </a:r>
            <a:r>
              <a:rPr lang="en-US" sz="4800" b="1" dirty="0">
                <a:latin typeface="Consolas" panose="020B0609020204030204" pitchFamily="49" charset="0"/>
              </a:rPr>
              <a:t>&lt;a&gt;</a:t>
            </a:r>
            <a:r>
              <a:rPr lang="en-US" sz="4800" dirty="0">
                <a:latin typeface="Montserrat Light" panose="00000400000000000000" pitchFamily="2" charset="0"/>
              </a:rPr>
              <a:t> and </a:t>
            </a:r>
            <a:r>
              <a:rPr lang="en-US" sz="4800" b="1" dirty="0">
                <a:latin typeface="Consolas" panose="020B0609020204030204" pitchFamily="49" charset="0"/>
              </a:rPr>
              <a:t>&lt;form&gt;</a:t>
            </a:r>
            <a:r>
              <a:rPr lang="en-US" sz="4800" dirty="0">
                <a:latin typeface="Consolas" panose="020B0609020204030204" pitchFamily="49" charset="0"/>
              </a:rPr>
              <a:t> </a:t>
            </a:r>
            <a:r>
              <a:rPr lang="en-US" sz="4800" dirty="0">
                <a:latin typeface="Montserrat Light" panose="00000400000000000000" pitchFamily="2" charset="0"/>
              </a:rPr>
              <a:t>be able to make HTTP requests?</a:t>
            </a:r>
          </a:p>
          <a:p>
            <a:pPr marL="285750" indent="-285750">
              <a:lnSpc>
                <a:spcPct val="150000"/>
              </a:lnSpc>
              <a:buFont typeface="Arial" panose="020B0604020202020204" pitchFamily="34" charset="0"/>
              <a:buChar char="•"/>
            </a:pPr>
            <a:r>
              <a:rPr lang="en-US" sz="4800" dirty="0">
                <a:latin typeface="Montserrat Light" panose="00000400000000000000" pitchFamily="2" charset="0"/>
              </a:rPr>
              <a:t>Why should only </a:t>
            </a:r>
            <a:r>
              <a:rPr lang="en-US" sz="4800" dirty="0">
                <a:latin typeface="Consolas" panose="020B0609020204030204" pitchFamily="49" charset="0"/>
              </a:rPr>
              <a:t>click</a:t>
            </a:r>
            <a:r>
              <a:rPr lang="en-US" sz="4800" dirty="0">
                <a:latin typeface="Montserrat Light" panose="00000400000000000000" pitchFamily="2" charset="0"/>
              </a:rPr>
              <a:t> &amp; </a:t>
            </a:r>
            <a:r>
              <a:rPr lang="en-US" sz="4800" dirty="0">
                <a:latin typeface="Consolas" panose="020B0609020204030204" pitchFamily="49" charset="0"/>
              </a:rPr>
              <a:t>submit</a:t>
            </a:r>
            <a:r>
              <a:rPr lang="en-US" sz="4800" dirty="0">
                <a:latin typeface="Montserrat Light" panose="00000400000000000000" pitchFamily="2" charset="0"/>
              </a:rPr>
              <a:t> events trigger them?</a:t>
            </a:r>
          </a:p>
          <a:p>
            <a:pPr marL="285750" indent="-285750">
              <a:lnSpc>
                <a:spcPct val="150000"/>
              </a:lnSpc>
              <a:buFont typeface="Arial" panose="020B0604020202020204" pitchFamily="34" charset="0"/>
              <a:buChar char="•"/>
            </a:pPr>
            <a:r>
              <a:rPr lang="en-US" sz="4800" dirty="0">
                <a:latin typeface="Montserrat Light" panose="00000400000000000000" pitchFamily="2" charset="0"/>
              </a:rPr>
              <a:t>Why should only </a:t>
            </a:r>
            <a:r>
              <a:rPr lang="en-US" sz="4800" dirty="0">
                <a:latin typeface="Consolas" panose="020B0609020204030204" pitchFamily="49" charset="0"/>
              </a:rPr>
              <a:t>GET</a:t>
            </a:r>
            <a:r>
              <a:rPr lang="en-US" sz="4800" dirty="0">
                <a:latin typeface="Montserrat Light" panose="00000400000000000000" pitchFamily="2" charset="0"/>
              </a:rPr>
              <a:t> &amp; </a:t>
            </a:r>
            <a:r>
              <a:rPr lang="en-US" sz="4800" dirty="0">
                <a:latin typeface="Consolas" panose="020B0609020204030204" pitchFamily="49" charset="0"/>
              </a:rPr>
              <a:t>POST</a:t>
            </a:r>
            <a:r>
              <a:rPr lang="en-US" sz="4800" dirty="0">
                <a:latin typeface="Montserrat Light" panose="00000400000000000000" pitchFamily="2" charset="0"/>
              </a:rPr>
              <a:t> methods be available?</a:t>
            </a:r>
          </a:p>
          <a:p>
            <a:pPr marL="285750" indent="-285750">
              <a:lnSpc>
                <a:spcPct val="150000"/>
              </a:lnSpc>
              <a:buFont typeface="Arial" panose="020B0604020202020204" pitchFamily="34" charset="0"/>
              <a:buChar char="•"/>
            </a:pPr>
            <a:r>
              <a:rPr lang="en-US" sz="4800" dirty="0">
                <a:latin typeface="Montserrat Light" panose="00000400000000000000" pitchFamily="2" charset="0"/>
              </a:rPr>
              <a:t>Why should you only be able to replace the entire screen?</a:t>
            </a:r>
          </a:p>
        </p:txBody>
      </p:sp>
    </p:spTree>
    <p:extLst>
      <p:ext uri="{BB962C8B-B14F-4D97-AF65-F5344CB8AC3E}">
        <p14:creationId xmlns:p14="http://schemas.microsoft.com/office/powerpoint/2010/main" val="677558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 y="2550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581398" y="378949"/>
            <a:ext cx="11049004" cy="2707151"/>
          </a:xfrm>
          <a:prstGeom prst="rect">
            <a:avLst/>
          </a:prstGeom>
        </p:spPr>
        <p:txBody>
          <a:bodyPr wrap="square"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720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htmx FIXES THESE ISSUES</a:t>
            </a:r>
          </a:p>
        </p:txBody>
      </p:sp>
      <p:grpSp>
        <p:nvGrpSpPr>
          <p:cNvPr id="8" name="Group 13">
            <a:extLst>
              <a:ext uri="{FF2B5EF4-FFF2-40B4-BE49-F238E27FC236}">
                <a16:creationId xmlns:a16="http://schemas.microsoft.com/office/drawing/2014/main" id="{53890E1E-B51A-4E98-1FD8-CEFFAE56F4AD}"/>
              </a:ext>
            </a:extLst>
          </p:cNvPr>
          <p:cNvGrpSpPr/>
          <p:nvPr/>
        </p:nvGrpSpPr>
        <p:grpSpPr>
          <a:xfrm>
            <a:off x="5410200" y="3517292"/>
            <a:ext cx="12649200" cy="2808103"/>
            <a:chOff x="0" y="0"/>
            <a:chExt cx="1744696" cy="542290"/>
          </a:xfrm>
        </p:grpSpPr>
        <p:sp>
          <p:nvSpPr>
            <p:cNvPr id="10" name="Freeform 14">
              <a:extLst>
                <a:ext uri="{FF2B5EF4-FFF2-40B4-BE49-F238E27FC236}">
                  <a16:creationId xmlns:a16="http://schemas.microsoft.com/office/drawing/2014/main" id="{51E6EDE2-BEEF-CD96-4C2A-DA1DE75008A8}"/>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1" name="TextBox 15">
              <a:extLst>
                <a:ext uri="{FF2B5EF4-FFF2-40B4-BE49-F238E27FC236}">
                  <a16:creationId xmlns:a16="http://schemas.microsoft.com/office/drawing/2014/main" id="{B851AAA8-DFBE-2E1E-42F9-CEB250E334F0}"/>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3" name="TextBox 16">
            <a:extLst>
              <a:ext uri="{FF2B5EF4-FFF2-40B4-BE49-F238E27FC236}">
                <a16:creationId xmlns:a16="http://schemas.microsoft.com/office/drawing/2014/main" id="{1B127309-6104-0458-5699-476BB1FE5F21}"/>
              </a:ext>
            </a:extLst>
          </p:cNvPr>
          <p:cNvSpPr txBox="1"/>
          <p:nvPr/>
        </p:nvSpPr>
        <p:spPr>
          <a:xfrm>
            <a:off x="5562601" y="3619500"/>
            <a:ext cx="12344400" cy="1398203"/>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SemiBold" panose="00000700000000000000" pitchFamily="2" charset="0"/>
                <a:ea typeface="DM Sans"/>
                <a:cs typeface="DM Sans"/>
                <a:sym typeface="DM Sans"/>
              </a:rPr>
              <a:t>ANY ELEMENT SHOULD MAKE HTTP REQUESTS</a:t>
            </a:r>
            <a:endParaRPr lang="en-US" sz="3200" dirty="0">
              <a:latin typeface="Consolas" panose="020B0609020204030204" pitchFamily="49" charset="0"/>
            </a:endParaRPr>
          </a:p>
          <a:p>
            <a:pPr marL="213884" lvl="1" algn="l">
              <a:lnSpc>
                <a:spcPct val="150000"/>
              </a:lnSpc>
            </a:pPr>
            <a:r>
              <a:rPr lang="en-US" sz="3200" dirty="0">
                <a:latin typeface="Consolas" panose="020B0609020204030204" pitchFamily="49" charset="0"/>
              </a:rPr>
              <a:t>button , div , input , form , </a:t>
            </a:r>
            <a:r>
              <a:rPr lang="en-US" sz="3200" dirty="0" err="1">
                <a:latin typeface="Consolas" panose="020B0609020204030204" pitchFamily="49" charset="0"/>
              </a:rPr>
              <a:t>img</a:t>
            </a:r>
            <a:r>
              <a:rPr lang="en-US" sz="3200" dirty="0">
                <a:latin typeface="Consolas" panose="020B0609020204030204" pitchFamily="49" charset="0"/>
              </a:rPr>
              <a:t>, table</a:t>
            </a:r>
            <a:endParaRPr lang="en-US" sz="3200" spc="194" dirty="0">
              <a:solidFill>
                <a:srgbClr val="231F20"/>
              </a:solidFill>
              <a:latin typeface="Consolas" panose="020B0609020204030204" pitchFamily="49" charset="0"/>
              <a:ea typeface="DM Sans"/>
              <a:cs typeface="DM Sans"/>
              <a:sym typeface="DM Sans"/>
            </a:endParaRPr>
          </a:p>
        </p:txBody>
      </p:sp>
      <p:grpSp>
        <p:nvGrpSpPr>
          <p:cNvPr id="14" name="Group 21">
            <a:extLst>
              <a:ext uri="{FF2B5EF4-FFF2-40B4-BE49-F238E27FC236}">
                <a16:creationId xmlns:a16="http://schemas.microsoft.com/office/drawing/2014/main" id="{A0B25449-4D01-517F-3D64-3C32808720FE}"/>
              </a:ext>
            </a:extLst>
          </p:cNvPr>
          <p:cNvGrpSpPr/>
          <p:nvPr/>
        </p:nvGrpSpPr>
        <p:grpSpPr>
          <a:xfrm>
            <a:off x="304800" y="6580863"/>
            <a:ext cx="12649200" cy="2808103"/>
            <a:chOff x="0" y="0"/>
            <a:chExt cx="1744696" cy="542290"/>
          </a:xfrm>
        </p:grpSpPr>
        <p:sp>
          <p:nvSpPr>
            <p:cNvPr id="15" name="Freeform 22">
              <a:extLst>
                <a:ext uri="{FF2B5EF4-FFF2-40B4-BE49-F238E27FC236}">
                  <a16:creationId xmlns:a16="http://schemas.microsoft.com/office/drawing/2014/main" id="{1517501F-4D84-CF3B-FE0D-EE25DE6BCAEA}"/>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6" name="TextBox 23">
              <a:extLst>
                <a:ext uri="{FF2B5EF4-FFF2-40B4-BE49-F238E27FC236}">
                  <a16:creationId xmlns:a16="http://schemas.microsoft.com/office/drawing/2014/main" id="{0B04D9A4-E06C-4DB4-B0C9-385F6B361097}"/>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7" name="TextBox 24">
            <a:extLst>
              <a:ext uri="{FF2B5EF4-FFF2-40B4-BE49-F238E27FC236}">
                <a16:creationId xmlns:a16="http://schemas.microsoft.com/office/drawing/2014/main" id="{D0C3AB96-8E1B-CFCD-E6CD-1EF0F3863DDF}"/>
              </a:ext>
            </a:extLst>
          </p:cNvPr>
          <p:cNvSpPr txBox="1"/>
          <p:nvPr/>
        </p:nvSpPr>
        <p:spPr>
          <a:xfrm>
            <a:off x="381000" y="6682507"/>
            <a:ext cx="12420600" cy="1398203"/>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SemiBold" panose="00000700000000000000" pitchFamily="2" charset="0"/>
                <a:ea typeface="DM Sans"/>
                <a:cs typeface="DM Sans"/>
                <a:sym typeface="DM Sans"/>
              </a:rPr>
              <a:t>ANY HTTP ACTION SHOULD BE AVAILABLE</a:t>
            </a:r>
          </a:p>
          <a:p>
            <a:pPr marL="213884" lvl="1" algn="l">
              <a:lnSpc>
                <a:spcPct val="150000"/>
              </a:lnSpc>
            </a:pPr>
            <a:r>
              <a:rPr lang="en-US" sz="3200" dirty="0" err="1">
                <a:latin typeface="Consolas" panose="020B0609020204030204" pitchFamily="49" charset="0"/>
              </a:rPr>
              <a:t>hx</a:t>
            </a:r>
            <a:r>
              <a:rPr lang="en-US" sz="3200" dirty="0">
                <a:latin typeface="Consolas" panose="020B0609020204030204" pitchFamily="49" charset="0"/>
              </a:rPr>
              <a:t>-get , </a:t>
            </a:r>
            <a:r>
              <a:rPr lang="en-US" sz="3200" dirty="0" err="1">
                <a:latin typeface="Consolas" panose="020B0609020204030204" pitchFamily="49" charset="0"/>
              </a:rPr>
              <a:t>hx</a:t>
            </a:r>
            <a:r>
              <a:rPr lang="en-US" sz="3200" dirty="0">
                <a:latin typeface="Consolas" panose="020B0609020204030204" pitchFamily="49" charset="0"/>
              </a:rPr>
              <a:t>-post , </a:t>
            </a:r>
            <a:r>
              <a:rPr lang="en-US" sz="3200" dirty="0" err="1">
                <a:latin typeface="Consolas" panose="020B0609020204030204" pitchFamily="49" charset="0"/>
              </a:rPr>
              <a:t>hx</a:t>
            </a:r>
            <a:r>
              <a:rPr lang="en-US" sz="3200" dirty="0">
                <a:latin typeface="Consolas" panose="020B0609020204030204" pitchFamily="49" charset="0"/>
              </a:rPr>
              <a:t>-put , </a:t>
            </a:r>
            <a:r>
              <a:rPr lang="en-US" sz="3200" dirty="0" err="1">
                <a:latin typeface="Consolas" panose="020B0609020204030204" pitchFamily="49" charset="0"/>
              </a:rPr>
              <a:t>hx</a:t>
            </a:r>
            <a:r>
              <a:rPr lang="en-US" sz="3200" dirty="0">
                <a:latin typeface="Consolas" panose="020B0609020204030204" pitchFamily="49" charset="0"/>
              </a:rPr>
              <a:t>-patch , </a:t>
            </a:r>
            <a:r>
              <a:rPr lang="en-US" sz="3200" dirty="0" err="1">
                <a:latin typeface="Consolas" panose="020B0609020204030204" pitchFamily="49" charset="0"/>
              </a:rPr>
              <a:t>hx</a:t>
            </a:r>
            <a:r>
              <a:rPr lang="en-US" sz="3200" dirty="0">
                <a:latin typeface="Consolas" panose="020B0609020204030204" pitchFamily="49" charset="0"/>
              </a:rPr>
              <a:t>-delete</a:t>
            </a:r>
            <a:endParaRPr lang="en-US" sz="3200" spc="194" dirty="0">
              <a:solidFill>
                <a:srgbClr val="231F20"/>
              </a:solidFill>
              <a:latin typeface="Consolas" panose="020B0609020204030204" pitchFamily="49" charset="0"/>
              <a:ea typeface="DM Sans"/>
              <a:cs typeface="DM Sans"/>
              <a:sym typeface="DM Sans"/>
            </a:endParaRPr>
          </a:p>
        </p:txBody>
      </p:sp>
    </p:spTree>
    <p:extLst>
      <p:ext uri="{BB962C8B-B14F-4D97-AF65-F5344CB8AC3E}">
        <p14:creationId xmlns:p14="http://schemas.microsoft.com/office/powerpoint/2010/main" val="2798169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 y="2550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2">
            <a:extLst>
              <a:ext uri="{FF2B5EF4-FFF2-40B4-BE49-F238E27FC236}">
                <a16:creationId xmlns:a16="http://schemas.microsoft.com/office/drawing/2014/main" id="{158D8DA1-2DC8-C4E3-0774-53A2DD32D33C}"/>
              </a:ext>
            </a:extLst>
          </p:cNvPr>
          <p:cNvSpPr txBox="1"/>
          <p:nvPr/>
        </p:nvSpPr>
        <p:spPr>
          <a:xfrm>
            <a:off x="3581398" y="378949"/>
            <a:ext cx="11049004" cy="2707151"/>
          </a:xfrm>
          <a:prstGeom prst="rect">
            <a:avLst/>
          </a:prstGeom>
        </p:spPr>
        <p:txBody>
          <a:bodyPr wrap="square"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720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htmx FIXES THESE ISSUES</a:t>
            </a:r>
          </a:p>
        </p:txBody>
      </p:sp>
      <p:grpSp>
        <p:nvGrpSpPr>
          <p:cNvPr id="19" name="Group 13">
            <a:extLst>
              <a:ext uri="{FF2B5EF4-FFF2-40B4-BE49-F238E27FC236}">
                <a16:creationId xmlns:a16="http://schemas.microsoft.com/office/drawing/2014/main" id="{38FE8AEB-5E6F-0E87-B917-1952E2688962}"/>
              </a:ext>
            </a:extLst>
          </p:cNvPr>
          <p:cNvGrpSpPr/>
          <p:nvPr/>
        </p:nvGrpSpPr>
        <p:grpSpPr>
          <a:xfrm>
            <a:off x="5410200" y="3517292"/>
            <a:ext cx="12649200" cy="2808103"/>
            <a:chOff x="0" y="0"/>
            <a:chExt cx="1744696" cy="542290"/>
          </a:xfrm>
        </p:grpSpPr>
        <p:sp>
          <p:nvSpPr>
            <p:cNvPr id="20" name="Freeform 14">
              <a:extLst>
                <a:ext uri="{FF2B5EF4-FFF2-40B4-BE49-F238E27FC236}">
                  <a16:creationId xmlns:a16="http://schemas.microsoft.com/office/drawing/2014/main" id="{E62D4889-435D-C2CF-3B26-8FAE528EA892}"/>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21" name="TextBox 15">
              <a:extLst>
                <a:ext uri="{FF2B5EF4-FFF2-40B4-BE49-F238E27FC236}">
                  <a16:creationId xmlns:a16="http://schemas.microsoft.com/office/drawing/2014/main" id="{68F24E22-266D-09F7-ED8C-52B66215FFB6}"/>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2" name="TextBox 16">
            <a:extLst>
              <a:ext uri="{FF2B5EF4-FFF2-40B4-BE49-F238E27FC236}">
                <a16:creationId xmlns:a16="http://schemas.microsoft.com/office/drawing/2014/main" id="{592ACEFB-CCA1-B4BD-8734-72D7E3A5414C}"/>
              </a:ext>
            </a:extLst>
          </p:cNvPr>
          <p:cNvSpPr txBox="1"/>
          <p:nvPr/>
        </p:nvSpPr>
        <p:spPr>
          <a:xfrm>
            <a:off x="5562601" y="3619500"/>
            <a:ext cx="12344400" cy="1394036"/>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SemiBold" panose="00000700000000000000" pitchFamily="2" charset="0"/>
                <a:ea typeface="DM Sans"/>
                <a:cs typeface="DM Sans"/>
                <a:sym typeface="DM Sans"/>
              </a:rPr>
              <a:t>ANY EVENT SHOULD TRIGGER AN HTTP REQUEST</a:t>
            </a:r>
          </a:p>
          <a:p>
            <a:pPr marL="213884" lvl="1" algn="l">
              <a:lnSpc>
                <a:spcPct val="150000"/>
              </a:lnSpc>
            </a:pPr>
            <a:r>
              <a:rPr lang="en-US" sz="3200" dirty="0" err="1">
                <a:latin typeface="Consolas" panose="020B0609020204030204" pitchFamily="49" charset="0"/>
              </a:rPr>
              <a:t>hx</a:t>
            </a:r>
            <a:r>
              <a:rPr lang="en-US" sz="3200" dirty="0">
                <a:latin typeface="Consolas" panose="020B0609020204030204" pitchFamily="49" charset="0"/>
              </a:rPr>
              <a:t>-trigger</a:t>
            </a:r>
            <a:endParaRPr lang="en-US" sz="3200" b="1" spc="194" dirty="0">
              <a:solidFill>
                <a:srgbClr val="231F20"/>
              </a:solidFill>
              <a:latin typeface="Consolas" panose="020B0609020204030204" pitchFamily="49" charset="0"/>
              <a:ea typeface="DM Sans"/>
              <a:cs typeface="DM Sans"/>
              <a:sym typeface="DM Sans"/>
            </a:endParaRPr>
          </a:p>
        </p:txBody>
      </p:sp>
      <p:grpSp>
        <p:nvGrpSpPr>
          <p:cNvPr id="23" name="Group 21">
            <a:extLst>
              <a:ext uri="{FF2B5EF4-FFF2-40B4-BE49-F238E27FC236}">
                <a16:creationId xmlns:a16="http://schemas.microsoft.com/office/drawing/2014/main" id="{C74B6FA1-7C55-BF69-C7E8-147B3D5A5602}"/>
              </a:ext>
            </a:extLst>
          </p:cNvPr>
          <p:cNvGrpSpPr/>
          <p:nvPr/>
        </p:nvGrpSpPr>
        <p:grpSpPr>
          <a:xfrm>
            <a:off x="304800" y="6580863"/>
            <a:ext cx="12649200" cy="2808103"/>
            <a:chOff x="0" y="0"/>
            <a:chExt cx="1744696" cy="542290"/>
          </a:xfrm>
        </p:grpSpPr>
        <p:sp>
          <p:nvSpPr>
            <p:cNvPr id="24" name="Freeform 22">
              <a:extLst>
                <a:ext uri="{FF2B5EF4-FFF2-40B4-BE49-F238E27FC236}">
                  <a16:creationId xmlns:a16="http://schemas.microsoft.com/office/drawing/2014/main" id="{37ADD27A-A763-18A9-671B-97CFF412AB3D}"/>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25" name="TextBox 23">
              <a:extLst>
                <a:ext uri="{FF2B5EF4-FFF2-40B4-BE49-F238E27FC236}">
                  <a16:creationId xmlns:a16="http://schemas.microsoft.com/office/drawing/2014/main" id="{6CD5A7D2-48DF-13A4-3CDA-8D2F778A0586}"/>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6" name="TextBox 24">
            <a:extLst>
              <a:ext uri="{FF2B5EF4-FFF2-40B4-BE49-F238E27FC236}">
                <a16:creationId xmlns:a16="http://schemas.microsoft.com/office/drawing/2014/main" id="{1F6A952D-BD39-06CC-4C87-6F70008E8A5D}"/>
              </a:ext>
            </a:extLst>
          </p:cNvPr>
          <p:cNvSpPr txBox="1"/>
          <p:nvPr/>
        </p:nvSpPr>
        <p:spPr>
          <a:xfrm>
            <a:off x="381000" y="6682507"/>
            <a:ext cx="12420600" cy="1398203"/>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SemiBold" panose="00000700000000000000" pitchFamily="2" charset="0"/>
                <a:ea typeface="DM Sans"/>
                <a:cs typeface="DM Sans"/>
                <a:sym typeface="DM Sans"/>
              </a:rPr>
              <a:t>ANY PLACE ON THE PAGE IS REPLACEABLE</a:t>
            </a:r>
          </a:p>
          <a:p>
            <a:pPr marL="213884" lvl="1" algn="l">
              <a:lnSpc>
                <a:spcPct val="150000"/>
              </a:lnSpc>
            </a:pPr>
            <a:r>
              <a:rPr lang="en-US" sz="3200" dirty="0" err="1">
                <a:latin typeface="Consolas" panose="020B0609020204030204" pitchFamily="49" charset="0"/>
              </a:rPr>
              <a:t>hx</a:t>
            </a:r>
            <a:r>
              <a:rPr lang="en-US" sz="3200" dirty="0">
                <a:latin typeface="Consolas" panose="020B0609020204030204" pitchFamily="49" charset="0"/>
              </a:rPr>
              <a:t>-target , </a:t>
            </a:r>
            <a:r>
              <a:rPr lang="en-US" sz="3200" dirty="0" err="1">
                <a:latin typeface="Consolas" panose="020B0609020204030204" pitchFamily="49" charset="0"/>
              </a:rPr>
              <a:t>hx</a:t>
            </a:r>
            <a:r>
              <a:rPr lang="en-US" sz="3200" dirty="0">
                <a:latin typeface="Consolas" panose="020B0609020204030204" pitchFamily="49" charset="0"/>
              </a:rPr>
              <a:t>-swap</a:t>
            </a:r>
            <a:endParaRPr lang="en-US" sz="3200" spc="194" dirty="0">
              <a:solidFill>
                <a:srgbClr val="231F20"/>
              </a:solidFill>
              <a:latin typeface="Consolas" panose="020B0609020204030204" pitchFamily="49" charset="0"/>
              <a:ea typeface="DM Sans"/>
              <a:cs typeface="DM Sans"/>
              <a:sym typeface="DM Sans"/>
            </a:endParaRPr>
          </a:p>
        </p:txBody>
      </p:sp>
    </p:spTree>
    <p:extLst>
      <p:ext uri="{BB962C8B-B14F-4D97-AF65-F5344CB8AC3E}">
        <p14:creationId xmlns:p14="http://schemas.microsoft.com/office/powerpoint/2010/main" val="3428738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2412" y="2241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GETTING STARTED</a:t>
            </a:r>
          </a:p>
        </p:txBody>
      </p:sp>
      <p:sp>
        <p:nvSpPr>
          <p:cNvPr id="8" name="TextBox 7">
            <a:extLst>
              <a:ext uri="{FF2B5EF4-FFF2-40B4-BE49-F238E27FC236}">
                <a16:creationId xmlns:a16="http://schemas.microsoft.com/office/drawing/2014/main" id="{0FE08746-9E30-E5D7-8A99-7D2EF5F72156}"/>
              </a:ext>
            </a:extLst>
          </p:cNvPr>
          <p:cNvSpPr txBox="1"/>
          <p:nvPr/>
        </p:nvSpPr>
        <p:spPr>
          <a:xfrm>
            <a:off x="990600" y="3848100"/>
            <a:ext cx="14935200" cy="2739211"/>
          </a:xfrm>
          <a:prstGeom prst="rect">
            <a:avLst/>
          </a:prstGeom>
          <a:noFill/>
        </p:spPr>
        <p:txBody>
          <a:bodyPr wrap="square" rtlCol="0">
            <a:spAutoFit/>
          </a:bodyPr>
          <a:lstStyle/>
          <a:p>
            <a:r>
              <a:rPr lang="en-US" sz="3600" dirty="0">
                <a:latin typeface="Consolas" panose="020B0609020204030204" pitchFamily="49" charset="0"/>
              </a:rPr>
              <a:t>&lt;script </a:t>
            </a:r>
            <a:r>
              <a:rPr lang="en-US" sz="3600" dirty="0" err="1">
                <a:latin typeface="Consolas" panose="020B0609020204030204" pitchFamily="49" charset="0"/>
              </a:rPr>
              <a:t>src</a:t>
            </a:r>
            <a:r>
              <a:rPr lang="en-US" sz="3600" dirty="0">
                <a:latin typeface="Consolas" panose="020B0609020204030204" pitchFamily="49" charset="0"/>
              </a:rPr>
              <a:t>="https://unpkg.com/</a:t>
            </a:r>
            <a:r>
              <a:rPr lang="en-US" sz="3600" dirty="0" err="1">
                <a:latin typeface="Consolas" panose="020B0609020204030204" pitchFamily="49" charset="0"/>
              </a:rPr>
              <a:t>htmx.org@latest</a:t>
            </a:r>
            <a:r>
              <a:rPr lang="en-US" sz="3600" dirty="0">
                <a:latin typeface="Consolas" panose="020B0609020204030204" pitchFamily="49" charset="0"/>
              </a:rPr>
              <a:t>"&gt;&lt;/script&gt;</a:t>
            </a:r>
          </a:p>
          <a:p>
            <a:endParaRPr lang="en-US" sz="3600" dirty="0">
              <a:latin typeface="Consolas" panose="020B0609020204030204" pitchFamily="49" charset="0"/>
            </a:endParaRPr>
          </a:p>
          <a:p>
            <a:r>
              <a:rPr lang="en-US" sz="3600" dirty="0">
                <a:latin typeface="Consolas" panose="020B0609020204030204" pitchFamily="49" charset="0"/>
              </a:rPr>
              <a:t>&lt;script </a:t>
            </a:r>
            <a:r>
              <a:rPr lang="en-US" sz="3600" dirty="0" err="1">
                <a:latin typeface="Consolas" panose="020B0609020204030204" pitchFamily="49" charset="0"/>
              </a:rPr>
              <a:t>src</a:t>
            </a:r>
            <a:r>
              <a:rPr lang="en-US" sz="3600" dirty="0">
                <a:latin typeface="Consolas" panose="020B0609020204030204" pitchFamily="49" charset="0"/>
              </a:rPr>
              <a:t>="~/lib/htmx/htmx.min.js"&gt;&lt;/script&gt;</a:t>
            </a:r>
          </a:p>
          <a:p>
            <a:endParaRPr lang="en-US" dirty="0"/>
          </a:p>
          <a:p>
            <a:endParaRPr lang="en-US" dirty="0"/>
          </a:p>
          <a:p>
            <a:r>
              <a:rPr lang="en-US" sz="2800" dirty="0">
                <a:latin typeface="Montserrat Light" panose="00000400000000000000" pitchFamily="50" charset="0"/>
              </a:rPr>
              <a:t>(45 kB minified, 15 kB </a:t>
            </a:r>
            <a:r>
              <a:rPr lang="en-US" sz="2800" dirty="0" err="1">
                <a:latin typeface="Montserrat Light" panose="00000400000000000000" pitchFamily="50" charset="0"/>
              </a:rPr>
              <a:t>gzipped</a:t>
            </a:r>
            <a:r>
              <a:rPr lang="en-US" sz="2800" dirty="0">
                <a:latin typeface="Montserrat Light" panose="00000400000000000000" pitchFamily="50" charset="0"/>
              </a:rPr>
              <a:t>)</a:t>
            </a:r>
          </a:p>
        </p:txBody>
      </p:sp>
      <p:sp>
        <p:nvSpPr>
          <p:cNvPr id="9" name="TextBox 8">
            <a:extLst>
              <a:ext uri="{FF2B5EF4-FFF2-40B4-BE49-F238E27FC236}">
                <a16:creationId xmlns:a16="http://schemas.microsoft.com/office/drawing/2014/main" id="{1025F45C-F12A-D752-0983-B4C911E0F46D}"/>
              </a:ext>
            </a:extLst>
          </p:cNvPr>
          <p:cNvSpPr txBox="1"/>
          <p:nvPr/>
        </p:nvSpPr>
        <p:spPr>
          <a:xfrm>
            <a:off x="990600" y="7581900"/>
            <a:ext cx="14935200" cy="1754326"/>
          </a:xfrm>
          <a:prstGeom prst="rect">
            <a:avLst/>
          </a:prstGeom>
          <a:noFill/>
        </p:spPr>
        <p:txBody>
          <a:bodyPr wrap="square" rtlCol="0">
            <a:spAutoFit/>
          </a:bodyPr>
          <a:lstStyle/>
          <a:p>
            <a:r>
              <a:rPr lang="en-US" sz="3600" dirty="0">
                <a:latin typeface="Consolas" panose="020B0609020204030204" pitchFamily="49" charset="0"/>
              </a:rPr>
              <a:t>dotnet add package Htmx --version 1.9.0</a:t>
            </a:r>
          </a:p>
          <a:p>
            <a:endParaRPr lang="en-US" sz="3600" dirty="0">
              <a:latin typeface="Consolas" panose="020B0609020204030204" pitchFamily="49" charset="0"/>
            </a:endParaRPr>
          </a:p>
          <a:p>
            <a:r>
              <a:rPr lang="en-US" sz="3600" dirty="0">
                <a:latin typeface="Consolas" panose="020B0609020204030204" pitchFamily="49" charset="0"/>
              </a:rPr>
              <a:t>dotnet add package </a:t>
            </a:r>
            <a:r>
              <a:rPr lang="en-US" sz="3600" dirty="0" err="1">
                <a:latin typeface="Consolas" panose="020B0609020204030204" pitchFamily="49" charset="0"/>
              </a:rPr>
              <a:t>Htmx.TagHelpers</a:t>
            </a:r>
            <a:r>
              <a:rPr lang="en-US" sz="3600" dirty="0">
                <a:latin typeface="Consolas" panose="020B0609020204030204" pitchFamily="49" charset="0"/>
              </a:rPr>
              <a:t> --</a:t>
            </a:r>
            <a:r>
              <a:rPr lang="en-US" sz="3600">
                <a:latin typeface="Consolas" panose="020B0609020204030204" pitchFamily="49" charset="0"/>
              </a:rPr>
              <a:t>version 1.9.0</a:t>
            </a:r>
            <a:endParaRPr lang="en-US" sz="3600" dirty="0">
              <a:latin typeface="Consolas" panose="020B0609020204030204" pitchFamily="49" charset="0"/>
            </a:endParaRPr>
          </a:p>
        </p:txBody>
      </p:sp>
    </p:spTree>
    <p:extLst>
      <p:ext uri="{BB962C8B-B14F-4D97-AF65-F5344CB8AC3E}">
        <p14:creationId xmlns:p14="http://schemas.microsoft.com/office/powerpoint/2010/main" val="2262188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1EB7-4EB5-B7C3-5581-DD81F172BCD4}"/>
              </a:ext>
            </a:extLst>
          </p:cNvPr>
          <p:cNvSpPr>
            <a:spLocks noGrp="1"/>
          </p:cNvSpPr>
          <p:nvPr>
            <p:ph type="title"/>
          </p:nvPr>
        </p:nvSpPr>
        <p:spPr/>
        <p:txBody>
          <a:bodyPr/>
          <a:lstStyle/>
          <a:p>
            <a:r>
              <a:rPr lang="en-US" dirty="0"/>
              <a:t>Triggering htmx</a:t>
            </a:r>
          </a:p>
        </p:txBody>
      </p:sp>
      <p:sp>
        <p:nvSpPr>
          <p:cNvPr id="3" name="Content Placeholder 2">
            <a:extLst>
              <a:ext uri="{FF2B5EF4-FFF2-40B4-BE49-F238E27FC236}">
                <a16:creationId xmlns:a16="http://schemas.microsoft.com/office/drawing/2014/main" id="{42E7421C-A502-34A0-0B79-59752CE88255}"/>
              </a:ext>
            </a:extLst>
          </p:cNvPr>
          <p:cNvSpPr>
            <a:spLocks noGrp="1"/>
          </p:cNvSpPr>
          <p:nvPr>
            <p:ph idx="1"/>
          </p:nvPr>
        </p:nvSpPr>
        <p:spPr/>
        <p:txBody>
          <a:bodyPr>
            <a:normAutofit/>
          </a:bodyPr>
          <a:lstStyle/>
          <a:p>
            <a:r>
              <a:rPr lang="en-US" sz="3600" dirty="0" err="1"/>
              <a:t>hx</a:t>
            </a:r>
            <a:r>
              <a:rPr lang="en-US" sz="3600" dirty="0"/>
              <a:t>-get - issues an HTTP GET request.</a:t>
            </a:r>
          </a:p>
          <a:p>
            <a:r>
              <a:rPr lang="en-US" sz="3600" dirty="0" err="1"/>
              <a:t>hx</a:t>
            </a:r>
            <a:r>
              <a:rPr lang="en-US" sz="3600" dirty="0"/>
              <a:t>-post - issues an HTTP POST request.</a:t>
            </a:r>
          </a:p>
          <a:p>
            <a:r>
              <a:rPr lang="en-US" sz="3600" dirty="0" err="1"/>
              <a:t>hx</a:t>
            </a:r>
            <a:r>
              <a:rPr lang="en-US" sz="3600" dirty="0"/>
              <a:t>-put - issues an HTTP PUT request.</a:t>
            </a:r>
          </a:p>
          <a:p>
            <a:r>
              <a:rPr lang="en-US" sz="3600" dirty="0" err="1"/>
              <a:t>hx</a:t>
            </a:r>
            <a:r>
              <a:rPr lang="en-US" sz="3600" dirty="0"/>
              <a:t>-patch - issues an HTTP PATCH request.</a:t>
            </a:r>
          </a:p>
          <a:p>
            <a:r>
              <a:rPr lang="en-US" sz="3600" dirty="0" err="1"/>
              <a:t>hx</a:t>
            </a:r>
            <a:r>
              <a:rPr lang="en-US" sz="3600" dirty="0"/>
              <a:t>-delete - issues an HTTP DELETE request.</a:t>
            </a:r>
          </a:p>
        </p:txBody>
      </p:sp>
    </p:spTree>
    <p:extLst>
      <p:ext uri="{BB962C8B-B14F-4D97-AF65-F5344CB8AC3E}">
        <p14:creationId xmlns:p14="http://schemas.microsoft.com/office/powerpoint/2010/main" val="2798290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8CF8-81C0-CD1E-29C9-7DB97730F3E1}"/>
              </a:ext>
            </a:extLst>
          </p:cNvPr>
          <p:cNvSpPr>
            <a:spLocks noGrp="1"/>
          </p:cNvSpPr>
          <p:nvPr>
            <p:ph type="title"/>
          </p:nvPr>
        </p:nvSpPr>
        <p:spPr/>
        <p:txBody>
          <a:bodyPr/>
          <a:lstStyle/>
          <a:p>
            <a:r>
              <a:rPr lang="en-US" dirty="0"/>
              <a:t>Targets in </a:t>
            </a:r>
            <a:r>
              <a:rPr lang="en-US" dirty="0" err="1"/>
              <a:t>htmx</a:t>
            </a:r>
            <a:r>
              <a:rPr lang="en-US" dirty="0"/>
              <a:t> (</a:t>
            </a:r>
            <a:r>
              <a:rPr lang="en-US" dirty="0" err="1"/>
              <a:t>hx</a:t>
            </a:r>
            <a:r>
              <a:rPr lang="en-US" dirty="0"/>
              <a:t>-target)</a:t>
            </a:r>
          </a:p>
        </p:txBody>
      </p:sp>
      <p:sp>
        <p:nvSpPr>
          <p:cNvPr id="4" name="Content Placeholder 3">
            <a:extLst>
              <a:ext uri="{FF2B5EF4-FFF2-40B4-BE49-F238E27FC236}">
                <a16:creationId xmlns:a16="http://schemas.microsoft.com/office/drawing/2014/main" id="{573CAAEE-4C80-96F0-3D1F-3240ED0F6C80}"/>
              </a:ext>
            </a:extLst>
          </p:cNvPr>
          <p:cNvSpPr>
            <a:spLocks noGrp="1"/>
          </p:cNvSpPr>
          <p:nvPr>
            <p:ph sz="half" idx="1"/>
          </p:nvPr>
        </p:nvSpPr>
        <p:spPr>
          <a:xfrm>
            <a:off x="533400" y="3957066"/>
            <a:ext cx="11506200" cy="4652973"/>
          </a:xfrm>
        </p:spPr>
        <p:txBody>
          <a:bodyPr>
            <a:normAutofit/>
          </a:bodyPr>
          <a:lstStyle/>
          <a:p>
            <a:pPr marL="0" indent="0">
              <a:buNone/>
            </a:pPr>
            <a:r>
              <a:rPr lang="en-US" sz="3000"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&lt;button </a:t>
            </a:r>
            <a:r>
              <a:rPr lang="en-US" sz="3000" dirty="0" err="1">
                <a:latin typeface="Hack" panose="020B0609030202020204" pitchFamily="49" charset="0"/>
                <a:ea typeface="Hack" panose="020B0609030202020204" pitchFamily="49" charset="0"/>
                <a:cs typeface="Hack" panose="020B0609030202020204" pitchFamily="49" charset="0"/>
              </a:rPr>
              <a:t>hx</a:t>
            </a:r>
            <a:r>
              <a:rPr lang="en-US" sz="3000" dirty="0">
                <a:latin typeface="Hack" panose="020B0609030202020204" pitchFamily="49" charset="0"/>
                <a:ea typeface="Hack" panose="020B0609030202020204" pitchFamily="49" charset="0"/>
                <a:cs typeface="Hack" panose="020B0609030202020204" pitchFamily="49" charset="0"/>
              </a:rPr>
              <a:t>-get="/contacts" </a:t>
            </a:r>
            <a:r>
              <a:rPr lang="en-US" sz="3000" dirty="0" err="1">
                <a:highlight>
                  <a:srgbClr val="FFFF00"/>
                </a:highlight>
                <a:latin typeface="Hack" panose="020B0609030202020204" pitchFamily="49" charset="0"/>
                <a:ea typeface="Hack" panose="020B0609030202020204" pitchFamily="49" charset="0"/>
                <a:cs typeface="Hack" panose="020B0609030202020204" pitchFamily="49" charset="0"/>
              </a:rPr>
              <a:t>hx</a:t>
            </a:r>
            <a:r>
              <a:rPr lang="en-US" sz="3000" dirty="0">
                <a:highlight>
                  <a:srgbClr val="FFFF00"/>
                </a:highlight>
                <a:latin typeface="Hack" panose="020B0609030202020204" pitchFamily="49" charset="0"/>
                <a:ea typeface="Hack" panose="020B0609030202020204" pitchFamily="49" charset="0"/>
                <a:cs typeface="Hack" panose="020B0609030202020204" pitchFamily="49" charset="0"/>
              </a:rPr>
              <a:t>-target="#main"</a:t>
            </a:r>
            <a:r>
              <a:rPr lang="en-US" sz="3000"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Get The Contacts</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&lt;/button&gt;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&lt;/div&gt;</a:t>
            </a:r>
          </a:p>
        </p:txBody>
      </p:sp>
      <p:sp>
        <p:nvSpPr>
          <p:cNvPr id="5" name="Content Placeholder 4">
            <a:extLst>
              <a:ext uri="{FF2B5EF4-FFF2-40B4-BE49-F238E27FC236}">
                <a16:creationId xmlns:a16="http://schemas.microsoft.com/office/drawing/2014/main" id="{2F34DD47-34EE-CF6F-348F-7C6EC39D35E6}"/>
              </a:ext>
            </a:extLst>
          </p:cNvPr>
          <p:cNvSpPr>
            <a:spLocks noGrp="1"/>
          </p:cNvSpPr>
          <p:nvPr>
            <p:ph sz="half" idx="2"/>
          </p:nvPr>
        </p:nvSpPr>
        <p:spPr>
          <a:xfrm>
            <a:off x="6629400" y="5981700"/>
            <a:ext cx="11278466" cy="4043373"/>
          </a:xfrm>
        </p:spPr>
        <p:txBody>
          <a:bodyPr>
            <a:noAutofit/>
          </a:bodyPr>
          <a:lstStyle/>
          <a:p>
            <a:pPr marL="0" indent="0">
              <a:buNone/>
            </a:pPr>
            <a:r>
              <a:rPr lang="en-US" sz="2400"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a:t>
            </a:r>
            <a:r>
              <a:rPr lang="en-US" sz="2400" dirty="0" err="1">
                <a:latin typeface="Hack" panose="020B0609030202020204" pitchFamily="49" charset="0"/>
                <a:ea typeface="Hack" panose="020B0609030202020204" pitchFamily="49" charset="0"/>
                <a:cs typeface="Hack" panose="020B0609030202020204" pitchFamily="49" charset="0"/>
              </a:rPr>
              <a:t>ul</a:t>
            </a:r>
            <a:r>
              <a:rPr lang="en-US" sz="2400"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&lt;li&gt;&lt;a </a:t>
            </a:r>
            <a:r>
              <a:rPr lang="en-US" sz="2400" dirty="0" err="1">
                <a:latin typeface="Hack" panose="020B0609030202020204" pitchFamily="49" charset="0"/>
                <a:ea typeface="Hack" panose="020B0609030202020204" pitchFamily="49" charset="0"/>
                <a:cs typeface="Hack" panose="020B0609030202020204" pitchFamily="49" charset="0"/>
              </a:rPr>
              <a:t>href</a:t>
            </a:r>
            <a:r>
              <a:rPr lang="en-US" sz="2400" dirty="0">
                <a:latin typeface="Hack" panose="020B0609030202020204" pitchFamily="49" charset="0"/>
                <a:ea typeface="Hack" panose="020B0609030202020204" pitchFamily="49" charset="0"/>
                <a:cs typeface="Hack" panose="020B0609030202020204" pitchFamily="49" charset="0"/>
              </a:rPr>
              <a:t>="</a:t>
            </a:r>
            <a:r>
              <a:rPr lang="en-US" sz="2400" dirty="0" err="1">
                <a:latin typeface="Hack" panose="020B0609030202020204" pitchFamily="49" charset="0"/>
                <a:ea typeface="Hack" panose="020B0609030202020204" pitchFamily="49" charset="0"/>
                <a:cs typeface="Hack" panose="020B0609030202020204" pitchFamily="49" charset="0"/>
              </a:rPr>
              <a:t>mailto:joe@example.com</a:t>
            </a:r>
            <a:r>
              <a:rPr lang="en-US" sz="2400" dirty="0">
                <a:latin typeface="Hack" panose="020B0609030202020204" pitchFamily="49" charset="0"/>
                <a:ea typeface="Hack" panose="020B0609030202020204" pitchFamily="49" charset="0"/>
                <a:cs typeface="Hack" panose="020B0609030202020204" pitchFamily="49" charset="0"/>
              </a:rPr>
              <a:t>"&gt;Joe&lt;/a&gt;&lt;/li&gt;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&lt;li&gt;&lt;a </a:t>
            </a:r>
            <a:r>
              <a:rPr lang="en-US" sz="2400" dirty="0" err="1">
                <a:latin typeface="Hack" panose="020B0609030202020204" pitchFamily="49" charset="0"/>
                <a:ea typeface="Hack" panose="020B0609030202020204" pitchFamily="49" charset="0"/>
                <a:cs typeface="Hack" panose="020B0609030202020204" pitchFamily="49" charset="0"/>
              </a:rPr>
              <a:t>href</a:t>
            </a:r>
            <a:r>
              <a:rPr lang="en-US" sz="2400" dirty="0">
                <a:latin typeface="Hack" panose="020B0609030202020204" pitchFamily="49" charset="0"/>
                <a:ea typeface="Hack" panose="020B0609030202020204" pitchFamily="49" charset="0"/>
                <a:cs typeface="Hack" panose="020B0609030202020204" pitchFamily="49" charset="0"/>
              </a:rPr>
              <a:t>="</a:t>
            </a:r>
            <a:r>
              <a:rPr lang="en-US" sz="2400" dirty="0" err="1">
                <a:latin typeface="Hack" panose="020B0609030202020204" pitchFamily="49" charset="0"/>
                <a:ea typeface="Hack" panose="020B0609030202020204" pitchFamily="49" charset="0"/>
                <a:cs typeface="Hack" panose="020B0609030202020204" pitchFamily="49" charset="0"/>
              </a:rPr>
              <a:t>mailto:sarah@example.com</a:t>
            </a:r>
            <a:r>
              <a:rPr lang="en-US" sz="2400" dirty="0">
                <a:latin typeface="Hack" panose="020B0609030202020204" pitchFamily="49" charset="0"/>
                <a:ea typeface="Hack" panose="020B0609030202020204" pitchFamily="49" charset="0"/>
                <a:cs typeface="Hack" panose="020B0609030202020204" pitchFamily="49" charset="0"/>
              </a:rPr>
              <a:t>"&gt;Sarah&lt;/a&gt;&lt;/li&gt;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&lt;li&gt;&lt;a </a:t>
            </a:r>
            <a:r>
              <a:rPr lang="en-US" sz="2400" dirty="0" err="1">
                <a:latin typeface="Hack" panose="020B0609030202020204" pitchFamily="49" charset="0"/>
                <a:ea typeface="Hack" panose="020B0609030202020204" pitchFamily="49" charset="0"/>
                <a:cs typeface="Hack" panose="020B0609030202020204" pitchFamily="49" charset="0"/>
              </a:rPr>
              <a:t>href</a:t>
            </a:r>
            <a:r>
              <a:rPr lang="en-US" sz="2400" dirty="0">
                <a:latin typeface="Hack" panose="020B0609030202020204" pitchFamily="49" charset="0"/>
                <a:ea typeface="Hack" panose="020B0609030202020204" pitchFamily="49" charset="0"/>
                <a:cs typeface="Hack" panose="020B0609030202020204" pitchFamily="49" charset="0"/>
              </a:rPr>
              <a:t>="</a:t>
            </a:r>
            <a:r>
              <a:rPr lang="en-US" sz="2400" dirty="0" err="1">
                <a:latin typeface="Hack" panose="020B0609030202020204" pitchFamily="49" charset="0"/>
                <a:ea typeface="Hack" panose="020B0609030202020204" pitchFamily="49" charset="0"/>
                <a:cs typeface="Hack" panose="020B0609030202020204" pitchFamily="49" charset="0"/>
              </a:rPr>
              <a:t>mailto:fred@example.com</a:t>
            </a:r>
            <a:r>
              <a:rPr lang="en-US" sz="2400" dirty="0">
                <a:latin typeface="Hack" panose="020B0609030202020204" pitchFamily="49" charset="0"/>
                <a:ea typeface="Hack" panose="020B0609030202020204" pitchFamily="49" charset="0"/>
                <a:cs typeface="Hack" panose="020B0609030202020204" pitchFamily="49" charset="0"/>
              </a:rPr>
              <a:t>"&gt;Fred&lt;/a&gt;&lt;/li&gt;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a:t>
            </a:r>
            <a:r>
              <a:rPr lang="en-US" sz="2400" dirty="0" err="1">
                <a:latin typeface="Hack" panose="020B0609030202020204" pitchFamily="49" charset="0"/>
                <a:ea typeface="Hack" panose="020B0609030202020204" pitchFamily="49" charset="0"/>
                <a:cs typeface="Hack" panose="020B0609030202020204" pitchFamily="49" charset="0"/>
              </a:rPr>
              <a:t>ul</a:t>
            </a:r>
            <a:r>
              <a:rPr lang="en-US" sz="2400"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&lt;/div&gt;</a:t>
            </a:r>
          </a:p>
        </p:txBody>
      </p:sp>
    </p:spTree>
    <p:extLst>
      <p:ext uri="{BB962C8B-B14F-4D97-AF65-F5344CB8AC3E}">
        <p14:creationId xmlns:p14="http://schemas.microsoft.com/office/powerpoint/2010/main" val="107936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E151-4890-B224-4860-01025FE136BA}"/>
              </a:ext>
            </a:extLst>
          </p:cNvPr>
          <p:cNvSpPr>
            <a:spLocks noGrp="1"/>
          </p:cNvSpPr>
          <p:nvPr>
            <p:ph type="title"/>
          </p:nvPr>
        </p:nvSpPr>
        <p:spPr/>
        <p:txBody>
          <a:bodyPr/>
          <a:lstStyle/>
          <a:p>
            <a:r>
              <a:rPr lang="en-US" dirty="0"/>
              <a:t>Swapping in htmx (</a:t>
            </a:r>
            <a:r>
              <a:rPr lang="en-US" dirty="0" err="1"/>
              <a:t>hx</a:t>
            </a:r>
            <a:r>
              <a:rPr lang="en-US" dirty="0"/>
              <a:t>-swap)</a:t>
            </a:r>
          </a:p>
        </p:txBody>
      </p:sp>
      <p:sp>
        <p:nvSpPr>
          <p:cNvPr id="3" name="Content Placeholder 2">
            <a:extLst>
              <a:ext uri="{FF2B5EF4-FFF2-40B4-BE49-F238E27FC236}">
                <a16:creationId xmlns:a16="http://schemas.microsoft.com/office/drawing/2014/main" id="{02B5050E-BAB6-92D2-DDD9-167CBBB730A0}"/>
              </a:ext>
            </a:extLst>
          </p:cNvPr>
          <p:cNvSpPr>
            <a:spLocks noGrp="1"/>
          </p:cNvSpPr>
          <p:nvPr>
            <p:ph sz="half" idx="1"/>
          </p:nvPr>
        </p:nvSpPr>
        <p:spPr>
          <a:xfrm>
            <a:off x="457200" y="3957066"/>
            <a:ext cx="7938861" cy="4652973"/>
          </a:xfrm>
        </p:spPr>
        <p:txBody>
          <a:bodyPr>
            <a:noAutofit/>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&lt;button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-get="/contacts"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-target="#main" </a:t>
            </a:r>
            <a:r>
              <a:rPr lang="en-US" dirty="0" err="1">
                <a:highlight>
                  <a:srgbClr val="FFFF00"/>
                </a:highlight>
                <a:latin typeface="Hack" panose="020B0609030202020204" pitchFamily="49" charset="0"/>
                <a:ea typeface="Hack" panose="020B0609030202020204" pitchFamily="49" charset="0"/>
                <a:cs typeface="Hack" panose="020B0609030202020204" pitchFamily="49" charset="0"/>
              </a:rPr>
              <a:t>hx</a:t>
            </a:r>
            <a:r>
              <a:rPr lang="en-US" dirty="0">
                <a:highlight>
                  <a:srgbClr val="FFFF00"/>
                </a:highlight>
                <a:latin typeface="Hack" panose="020B0609030202020204" pitchFamily="49" charset="0"/>
                <a:ea typeface="Hack" panose="020B0609030202020204" pitchFamily="49" charset="0"/>
                <a:cs typeface="Hack" panose="020B0609030202020204" pitchFamily="49" charset="0"/>
              </a:rPr>
              <a:t>-swap=”</a:t>
            </a:r>
            <a:r>
              <a:rPr lang="en-US" dirty="0" err="1">
                <a:highlight>
                  <a:srgbClr val="FFFF00"/>
                </a:highlight>
                <a:latin typeface="Hack" panose="020B0609030202020204" pitchFamily="49" charset="0"/>
                <a:ea typeface="Hack" panose="020B0609030202020204" pitchFamily="49" charset="0"/>
                <a:cs typeface="Hack" panose="020B0609030202020204" pitchFamily="49" charset="0"/>
              </a:rPr>
              <a:t>innerHTML</a:t>
            </a:r>
            <a:r>
              <a:rPr lang="en-US" dirty="0">
                <a:highlight>
                  <a:srgbClr val="FFFF00"/>
                </a:highlight>
                <a:latin typeface="Hack" panose="020B0609030202020204" pitchFamily="49" charset="0"/>
                <a:ea typeface="Hack" panose="020B0609030202020204" pitchFamily="49" charset="0"/>
                <a:cs typeface="Hack" panose="020B0609030202020204" pitchFamily="49" charset="0"/>
              </a:rPr>
              <a:t>"</a:t>
            </a:r>
            <a:r>
              <a:rPr lang="en-US"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Get The Contacts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&lt;/button&gt;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&lt;/div&gt;</a:t>
            </a:r>
          </a:p>
        </p:txBody>
      </p:sp>
      <p:sp>
        <p:nvSpPr>
          <p:cNvPr id="4" name="Content Placeholder 3">
            <a:extLst>
              <a:ext uri="{FF2B5EF4-FFF2-40B4-BE49-F238E27FC236}">
                <a16:creationId xmlns:a16="http://schemas.microsoft.com/office/drawing/2014/main" id="{EF6D866B-4581-B188-7B43-53EDAE8DC578}"/>
              </a:ext>
            </a:extLst>
          </p:cNvPr>
          <p:cNvSpPr>
            <a:spLocks noGrp="1"/>
          </p:cNvSpPr>
          <p:nvPr>
            <p:ph sz="half" idx="2"/>
          </p:nvPr>
        </p:nvSpPr>
        <p:spPr>
          <a:xfrm>
            <a:off x="8534400" y="3962917"/>
            <a:ext cx="10058400" cy="4652973"/>
          </a:xfrm>
        </p:spPr>
        <p:txBody>
          <a:bodyPr>
            <a:noAutofit/>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&lt;</a:t>
            </a:r>
            <a:r>
              <a:rPr lang="en-US" dirty="0" err="1">
                <a:latin typeface="Hack" panose="020B0609030202020204" pitchFamily="49" charset="0"/>
                <a:ea typeface="Hack" panose="020B0609030202020204" pitchFamily="49" charset="0"/>
                <a:cs typeface="Hack" panose="020B0609030202020204" pitchFamily="49" charset="0"/>
              </a:rPr>
              <a:t>ul</a:t>
            </a:r>
            <a:r>
              <a:rPr lang="en-US"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&lt;li&gt;&lt;a </a:t>
            </a:r>
            <a:r>
              <a:rPr lang="en-US" dirty="0" err="1">
                <a:latin typeface="Hack" panose="020B0609030202020204" pitchFamily="49" charset="0"/>
                <a:ea typeface="Hack" panose="020B0609030202020204" pitchFamily="49" charset="0"/>
                <a:cs typeface="Hack" panose="020B0609030202020204" pitchFamily="49" charset="0"/>
              </a:rPr>
              <a:t>href</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mailto:joe@example.com</a:t>
            </a:r>
            <a:r>
              <a:rPr lang="en-US" dirty="0">
                <a:latin typeface="Hack" panose="020B0609030202020204" pitchFamily="49" charset="0"/>
                <a:ea typeface="Hack" panose="020B0609030202020204" pitchFamily="49" charset="0"/>
                <a:cs typeface="Hack" panose="020B0609030202020204" pitchFamily="49" charset="0"/>
              </a:rPr>
              <a:t>"&gt;Joe&lt;/a&gt;&lt;/li&gt;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&lt;li&gt;&lt;a </a:t>
            </a:r>
            <a:r>
              <a:rPr lang="en-US" dirty="0" err="1">
                <a:latin typeface="Hack" panose="020B0609030202020204" pitchFamily="49" charset="0"/>
                <a:ea typeface="Hack" panose="020B0609030202020204" pitchFamily="49" charset="0"/>
                <a:cs typeface="Hack" panose="020B0609030202020204" pitchFamily="49" charset="0"/>
              </a:rPr>
              <a:t>href</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mailto:sarah@example.com</a:t>
            </a:r>
            <a:r>
              <a:rPr lang="en-US" dirty="0">
                <a:latin typeface="Hack" panose="020B0609030202020204" pitchFamily="49" charset="0"/>
                <a:ea typeface="Hack" panose="020B0609030202020204" pitchFamily="49" charset="0"/>
                <a:cs typeface="Hack" panose="020B0609030202020204" pitchFamily="49" charset="0"/>
              </a:rPr>
              <a:t>"&gt;Sarah&lt;/a&gt;&lt;/li&gt;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&lt;li&gt;&lt;a </a:t>
            </a:r>
            <a:r>
              <a:rPr lang="en-US" dirty="0" err="1">
                <a:latin typeface="Hack" panose="020B0609030202020204" pitchFamily="49" charset="0"/>
                <a:ea typeface="Hack" panose="020B0609030202020204" pitchFamily="49" charset="0"/>
                <a:cs typeface="Hack" panose="020B0609030202020204" pitchFamily="49" charset="0"/>
              </a:rPr>
              <a:t>href</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mailto:fred@example.com</a:t>
            </a:r>
            <a:r>
              <a:rPr lang="en-US" dirty="0">
                <a:latin typeface="Hack" panose="020B0609030202020204" pitchFamily="49" charset="0"/>
                <a:ea typeface="Hack" panose="020B0609030202020204" pitchFamily="49" charset="0"/>
                <a:cs typeface="Hack" panose="020B0609030202020204" pitchFamily="49" charset="0"/>
              </a:rPr>
              <a:t>"&gt;Fred&lt;/a&gt;&lt;/li&gt;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&lt;/</a:t>
            </a:r>
            <a:r>
              <a:rPr lang="en-US" dirty="0" err="1">
                <a:latin typeface="Hack" panose="020B0609030202020204" pitchFamily="49" charset="0"/>
                <a:ea typeface="Hack" panose="020B0609030202020204" pitchFamily="49" charset="0"/>
                <a:cs typeface="Hack" panose="020B0609030202020204" pitchFamily="49" charset="0"/>
              </a:rPr>
              <a:t>ul</a:t>
            </a:r>
            <a:r>
              <a:rPr lang="en-US" dirty="0">
                <a:latin typeface="Hack" panose="020B0609030202020204" pitchFamily="49" charset="0"/>
                <a:ea typeface="Hack" panose="020B0609030202020204" pitchFamily="49" charset="0"/>
                <a:cs typeface="Hack" panose="020B0609030202020204" pitchFamily="49" charset="0"/>
              </a:rPr>
              <a:t>&gt;</a:t>
            </a:r>
          </a:p>
        </p:txBody>
      </p:sp>
    </p:spTree>
    <p:extLst>
      <p:ext uri="{BB962C8B-B14F-4D97-AF65-F5344CB8AC3E}">
        <p14:creationId xmlns:p14="http://schemas.microsoft.com/office/powerpoint/2010/main" val="98187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US"/>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grpSp>
        <p:nvGrpSpPr>
          <p:cNvPr id="8" name="Group 8"/>
          <p:cNvGrpSpPr/>
          <p:nvPr/>
        </p:nvGrpSpPr>
        <p:grpSpPr>
          <a:xfrm>
            <a:off x="2142191" y="3396305"/>
            <a:ext cx="9610044" cy="1948998"/>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0" name="TextBox 10"/>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2474235" y="3673321"/>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21421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grpSp>
        <p:nvGrpSpPr>
          <p:cNvPr id="13" name="Group 13"/>
          <p:cNvGrpSpPr/>
          <p:nvPr/>
        </p:nvGrpSpPr>
        <p:grpSpPr>
          <a:xfrm>
            <a:off x="2142191" y="5727727"/>
            <a:ext cx="9610044" cy="1998718"/>
            <a:chOff x="0" y="-19050"/>
            <a:chExt cx="3682024" cy="765796"/>
          </a:xfrm>
        </p:grpSpPr>
        <p:sp>
          <p:nvSpPr>
            <p:cNvPr id="14" name="Freeform 14"/>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5" name="TextBox 15"/>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6" name="Freeform 16"/>
          <p:cNvSpPr/>
          <p:nvPr/>
        </p:nvSpPr>
        <p:spPr>
          <a:xfrm>
            <a:off x="2371799" y="6162574"/>
            <a:ext cx="1159455" cy="1178744"/>
          </a:xfrm>
          <a:custGeom>
            <a:avLst/>
            <a:gdLst/>
            <a:ahLst/>
            <a:cxnLst/>
            <a:rect l="l" t="t" r="r" b="b"/>
            <a:pathLst>
              <a:path w="1159455" h="1178744">
                <a:moveTo>
                  <a:pt x="0" y="0"/>
                </a:moveTo>
                <a:lnTo>
                  <a:pt x="1159455" y="0"/>
                </a:lnTo>
                <a:lnTo>
                  <a:pt x="1159455" y="1178744"/>
                </a:lnTo>
                <a:lnTo>
                  <a:pt x="0" y="11787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TextBox 17"/>
          <p:cNvSpPr txBox="1"/>
          <p:nvPr/>
        </p:nvSpPr>
        <p:spPr>
          <a:xfrm>
            <a:off x="2142191" y="888605"/>
            <a:ext cx="7416941" cy="1686342"/>
          </a:xfrm>
          <a:prstGeom prst="rect">
            <a:avLst/>
          </a:prstGeom>
        </p:spPr>
        <p:txBody>
          <a:bodyPr lIns="0" tIns="0" rIns="0" bIns="0" rtlCol="0" anchor="t">
            <a:spAutoFit/>
          </a:bodyPr>
          <a:lstStyle/>
          <a:p>
            <a:pPr algn="l">
              <a:lnSpc>
                <a:spcPts val="13774"/>
              </a:lnSpc>
            </a:pPr>
            <a:r>
              <a:rPr lang="en-US" sz="9981" spc="978" dirty="0">
                <a:solidFill>
                  <a:srgbClr val="231F20"/>
                </a:solidFill>
                <a:latin typeface="Oswald Bold"/>
                <a:ea typeface="Oswald Bold"/>
                <a:cs typeface="Oswald Bold"/>
                <a:sym typeface="Oswald Bold"/>
              </a:rPr>
              <a:t>ABOUT ME</a:t>
            </a:r>
          </a:p>
        </p:txBody>
      </p:sp>
      <p:sp>
        <p:nvSpPr>
          <p:cNvPr id="18" name="TextBox 18"/>
          <p:cNvSpPr txBox="1"/>
          <p:nvPr/>
        </p:nvSpPr>
        <p:spPr>
          <a:xfrm>
            <a:off x="3908899" y="3624745"/>
            <a:ext cx="7132181" cy="1571777"/>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DM Sans"/>
                <a:ea typeface="DM Sans"/>
                <a:cs typeface="DM Sans"/>
                <a:sym typeface="DM Sans"/>
              </a:rPr>
              <a:t>Chris Woodruff is an Architect and brings nearly three decades of industry expertise, having launched his career before the first .COM boom. </a:t>
            </a:r>
          </a:p>
        </p:txBody>
      </p:sp>
      <p:sp>
        <p:nvSpPr>
          <p:cNvPr id="19" name="TextBox 19"/>
          <p:cNvSpPr txBox="1"/>
          <p:nvPr/>
        </p:nvSpPr>
        <p:spPr>
          <a:xfrm>
            <a:off x="3908899" y="6005886"/>
            <a:ext cx="7132181" cy="1571777"/>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DM Sans"/>
                <a:ea typeface="DM Sans"/>
                <a:cs typeface="DM Sans"/>
                <a:sym typeface="DM Sans"/>
              </a:rPr>
              <a:t>Woody is a regular speaker at international conferences, where he shares his deep knowledge on topics ranging from database development to APIs and web technologies.</a:t>
            </a:r>
          </a:p>
        </p:txBody>
      </p:sp>
      <p:sp>
        <p:nvSpPr>
          <p:cNvPr id="20" name="Freeform 2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22" name="Picture 21" descr="A person with glasses and a beard holding a yellow toothbrush&#10;&#10;Description automatically generated">
            <a:extLst>
              <a:ext uri="{FF2B5EF4-FFF2-40B4-BE49-F238E27FC236}">
                <a16:creationId xmlns:a16="http://schemas.microsoft.com/office/drawing/2014/main" id="{7E427BD3-DF59-BE8A-7EE7-C0C945EC264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9993071" y="2067669"/>
            <a:ext cx="8257958" cy="619346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B772EC-A4A9-9F4D-B71E-D54432E805A6}"/>
              </a:ext>
            </a:extLst>
          </p:cNvPr>
          <p:cNvSpPr>
            <a:spLocks noGrp="1"/>
          </p:cNvSpPr>
          <p:nvPr>
            <p:ph type="title"/>
          </p:nvPr>
        </p:nvSpPr>
        <p:spPr/>
        <p:txBody>
          <a:bodyPr/>
          <a:lstStyle/>
          <a:p>
            <a:r>
              <a:rPr lang="en-US" dirty="0"/>
              <a:t>Swapping in htmx (</a:t>
            </a:r>
            <a:r>
              <a:rPr lang="en-US" dirty="0" err="1"/>
              <a:t>hx</a:t>
            </a:r>
            <a:r>
              <a:rPr lang="en-US" dirty="0"/>
              <a:t>-swap)</a:t>
            </a:r>
          </a:p>
        </p:txBody>
      </p:sp>
      <p:sp>
        <p:nvSpPr>
          <p:cNvPr id="6" name="Content Placeholder 5">
            <a:extLst>
              <a:ext uri="{FF2B5EF4-FFF2-40B4-BE49-F238E27FC236}">
                <a16:creationId xmlns:a16="http://schemas.microsoft.com/office/drawing/2014/main" id="{467F98F6-B6E5-9FAC-CD92-E76554C28EF4}"/>
              </a:ext>
            </a:extLst>
          </p:cNvPr>
          <p:cNvSpPr>
            <a:spLocks noGrp="1"/>
          </p:cNvSpPr>
          <p:nvPr>
            <p:ph idx="1"/>
          </p:nvPr>
        </p:nvSpPr>
        <p:spPr>
          <a:xfrm>
            <a:off x="3346704" y="3957067"/>
            <a:ext cx="13852848" cy="4652975"/>
          </a:xfrm>
        </p:spPr>
        <p:txBody>
          <a:bodyPr>
            <a:noAutofit/>
          </a:bodyPr>
          <a:lstStyle/>
          <a:p>
            <a:r>
              <a:rPr lang="en-US" sz="3000" dirty="0" err="1"/>
              <a:t>innerHTML</a:t>
            </a:r>
            <a:r>
              <a:rPr lang="en-US" sz="3000" dirty="0"/>
              <a:t> - The default, replace the inner html of the target element. ​</a:t>
            </a:r>
          </a:p>
          <a:p>
            <a:r>
              <a:rPr lang="en-US" sz="3000" dirty="0" err="1"/>
              <a:t>outerHTML</a:t>
            </a:r>
            <a:r>
              <a:rPr lang="en-US" sz="3000" dirty="0"/>
              <a:t> - Replace the entire target element with the response. ​</a:t>
            </a:r>
          </a:p>
          <a:p>
            <a:r>
              <a:rPr lang="en-US" sz="3000" dirty="0" err="1"/>
              <a:t>beforebegin</a:t>
            </a:r>
            <a:r>
              <a:rPr lang="en-US" sz="3000" dirty="0"/>
              <a:t> - Insert the response before the target element. ​</a:t>
            </a:r>
          </a:p>
          <a:p>
            <a:r>
              <a:rPr lang="en-US" sz="3000" dirty="0" err="1"/>
              <a:t>afterbegin</a:t>
            </a:r>
            <a:r>
              <a:rPr lang="en-US" sz="3000" dirty="0"/>
              <a:t> - Insert the response before the first child of the target element. ​</a:t>
            </a:r>
          </a:p>
          <a:p>
            <a:r>
              <a:rPr lang="en-US" sz="3000" dirty="0" err="1"/>
              <a:t>beforeend</a:t>
            </a:r>
            <a:r>
              <a:rPr lang="en-US" sz="3000" dirty="0"/>
              <a:t> - Insert the response after the last child of the target element. ​</a:t>
            </a:r>
          </a:p>
          <a:p>
            <a:r>
              <a:rPr lang="en-US" sz="3000" dirty="0" err="1"/>
              <a:t>afterend</a:t>
            </a:r>
            <a:r>
              <a:rPr lang="en-US" sz="3000" dirty="0"/>
              <a:t> - Insert the response after the target element. ​</a:t>
            </a:r>
          </a:p>
          <a:p>
            <a:r>
              <a:rPr lang="en-US" sz="3000" dirty="0"/>
              <a:t>delete - Deletes the target element regardless of the response. ​</a:t>
            </a:r>
          </a:p>
          <a:p>
            <a:r>
              <a:rPr lang="en-US" sz="3000" dirty="0"/>
              <a:t>none - No swap will be performed.</a:t>
            </a:r>
          </a:p>
        </p:txBody>
      </p:sp>
    </p:spTree>
    <p:extLst>
      <p:ext uri="{BB962C8B-B14F-4D97-AF65-F5344CB8AC3E}">
        <p14:creationId xmlns:p14="http://schemas.microsoft.com/office/powerpoint/2010/main" val="3537058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5196A-F967-A7EE-A153-DA0B3A35032E}"/>
              </a:ext>
            </a:extLst>
          </p:cNvPr>
          <p:cNvSpPr>
            <a:spLocks noGrp="1"/>
          </p:cNvSpPr>
          <p:nvPr>
            <p:ph type="title"/>
          </p:nvPr>
        </p:nvSpPr>
        <p:spPr/>
        <p:txBody>
          <a:bodyPr/>
          <a:lstStyle/>
          <a:p>
            <a:r>
              <a:rPr lang="en-US" dirty="0"/>
              <a:t>Events in htmx (</a:t>
            </a:r>
            <a:r>
              <a:rPr lang="en-US" dirty="0" err="1"/>
              <a:t>hx</a:t>
            </a:r>
            <a:r>
              <a:rPr lang="en-US" dirty="0"/>
              <a:t>-trigger)</a:t>
            </a:r>
          </a:p>
        </p:txBody>
      </p:sp>
      <p:sp>
        <p:nvSpPr>
          <p:cNvPr id="4" name="Content Placeholder 3">
            <a:extLst>
              <a:ext uri="{FF2B5EF4-FFF2-40B4-BE49-F238E27FC236}">
                <a16:creationId xmlns:a16="http://schemas.microsoft.com/office/drawing/2014/main" id="{64885B27-4984-DF35-DA6F-5BBB8B0FF011}"/>
              </a:ext>
            </a:extLst>
          </p:cNvPr>
          <p:cNvSpPr>
            <a:spLocks noGrp="1"/>
          </p:cNvSpPr>
          <p:nvPr>
            <p:ph idx="1"/>
          </p:nvPr>
        </p:nvSpPr>
        <p:spPr>
          <a:xfrm>
            <a:off x="3346703" y="3957067"/>
            <a:ext cx="11594594" cy="4652975"/>
          </a:xfrm>
        </p:spPr>
        <p:txBody>
          <a:bodyPr>
            <a:normAutofit/>
          </a:bodyPr>
          <a:lstStyle/>
          <a:p>
            <a:pPr marL="0" indent="0">
              <a:buNone/>
            </a:pPr>
            <a:r>
              <a:rPr lang="en-US" sz="3000"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&lt;button </a:t>
            </a:r>
            <a:r>
              <a:rPr lang="en-US" sz="3000" dirty="0" err="1">
                <a:latin typeface="Hack" panose="020B0609030202020204" pitchFamily="49" charset="0"/>
                <a:ea typeface="Hack" panose="020B0609030202020204" pitchFamily="49" charset="0"/>
                <a:cs typeface="Hack" panose="020B0609030202020204" pitchFamily="49" charset="0"/>
              </a:rPr>
              <a:t>hx</a:t>
            </a:r>
            <a:r>
              <a:rPr lang="en-US" sz="3000" dirty="0">
                <a:latin typeface="Hack" panose="020B0609030202020204" pitchFamily="49" charset="0"/>
                <a:ea typeface="Hack" panose="020B0609030202020204" pitchFamily="49" charset="0"/>
                <a:cs typeface="Hack" panose="020B0609030202020204" pitchFamily="49" charset="0"/>
              </a:rPr>
              <a:t>-get="/contacts" </a:t>
            </a:r>
            <a:r>
              <a:rPr lang="en-US" sz="3000" dirty="0" err="1">
                <a:latin typeface="Hack" panose="020B0609030202020204" pitchFamily="49" charset="0"/>
                <a:ea typeface="Hack" panose="020B0609030202020204" pitchFamily="49" charset="0"/>
                <a:cs typeface="Hack" panose="020B0609030202020204" pitchFamily="49" charset="0"/>
              </a:rPr>
              <a:t>hx</a:t>
            </a:r>
            <a:r>
              <a:rPr lang="en-US" sz="3000" dirty="0">
                <a:latin typeface="Hack" panose="020B0609030202020204" pitchFamily="49" charset="0"/>
                <a:ea typeface="Hack" panose="020B0609030202020204" pitchFamily="49" charset="0"/>
                <a:cs typeface="Hack" panose="020B0609030202020204" pitchFamily="49" charset="0"/>
              </a:rPr>
              <a:t>-target="#main" </a:t>
            </a:r>
            <a:r>
              <a:rPr lang="en-US" sz="3000" dirty="0" err="1">
                <a:latin typeface="Hack" panose="020B0609030202020204" pitchFamily="49" charset="0"/>
                <a:ea typeface="Hack" panose="020B0609030202020204" pitchFamily="49" charset="0"/>
                <a:cs typeface="Hack" panose="020B0609030202020204" pitchFamily="49" charset="0"/>
              </a:rPr>
              <a:t>hx</a:t>
            </a:r>
            <a:r>
              <a:rPr lang="en-US" sz="3000" dirty="0">
                <a:latin typeface="Hack" panose="020B0609030202020204" pitchFamily="49" charset="0"/>
                <a:ea typeface="Hack" panose="020B0609030202020204" pitchFamily="49" charset="0"/>
                <a:cs typeface="Hack" panose="020B0609030202020204" pitchFamily="49" charset="0"/>
              </a:rPr>
              <a:t>-swap="</a:t>
            </a:r>
            <a:r>
              <a:rPr lang="en-US" sz="3000" dirty="0" err="1">
                <a:latin typeface="Hack" panose="020B0609030202020204" pitchFamily="49" charset="0"/>
                <a:ea typeface="Hack" panose="020B0609030202020204" pitchFamily="49" charset="0"/>
                <a:cs typeface="Hack" panose="020B0609030202020204" pitchFamily="49" charset="0"/>
              </a:rPr>
              <a:t>outerHTML</a:t>
            </a:r>
            <a:r>
              <a:rPr lang="en-US" sz="3000" dirty="0">
                <a:latin typeface="Hack" panose="020B0609030202020204" pitchFamily="49" charset="0"/>
                <a:ea typeface="Hack" panose="020B0609030202020204" pitchFamily="49" charset="0"/>
                <a:cs typeface="Hack" panose="020B0609030202020204" pitchFamily="49" charset="0"/>
              </a:rPr>
              <a:t>" </a:t>
            </a:r>
            <a:r>
              <a:rPr lang="en-US" sz="3000" dirty="0" err="1">
                <a:highlight>
                  <a:srgbClr val="FFFF00"/>
                </a:highlight>
                <a:latin typeface="Hack" panose="020B0609030202020204" pitchFamily="49" charset="0"/>
                <a:ea typeface="Hack" panose="020B0609030202020204" pitchFamily="49" charset="0"/>
                <a:cs typeface="Hack" panose="020B0609030202020204" pitchFamily="49" charset="0"/>
              </a:rPr>
              <a:t>hx</a:t>
            </a:r>
            <a:r>
              <a:rPr lang="en-US" sz="3000" dirty="0">
                <a:highlight>
                  <a:srgbClr val="FFFF00"/>
                </a:highlight>
                <a:latin typeface="Hack" panose="020B0609030202020204" pitchFamily="49" charset="0"/>
                <a:ea typeface="Hack" panose="020B0609030202020204" pitchFamily="49" charset="0"/>
                <a:cs typeface="Hack" panose="020B0609030202020204" pitchFamily="49" charset="0"/>
              </a:rPr>
              <a:t>-trigger="</a:t>
            </a:r>
            <a:r>
              <a:rPr lang="en-US" sz="3000" dirty="0" err="1">
                <a:highlight>
                  <a:srgbClr val="FFFF00"/>
                </a:highlight>
                <a:latin typeface="Hack" panose="020B0609030202020204" pitchFamily="49" charset="0"/>
                <a:ea typeface="Hack" panose="020B0609030202020204" pitchFamily="49" charset="0"/>
                <a:cs typeface="Hack" panose="020B0609030202020204" pitchFamily="49" charset="0"/>
              </a:rPr>
              <a:t>mouseenter</a:t>
            </a:r>
            <a:r>
              <a:rPr lang="en-US" sz="3000" dirty="0">
                <a:highlight>
                  <a:srgbClr val="FFFF00"/>
                </a:highlight>
                <a:latin typeface="Hack" panose="020B0609030202020204" pitchFamily="49" charset="0"/>
                <a:ea typeface="Hack" panose="020B0609030202020204" pitchFamily="49" charset="0"/>
                <a:cs typeface="Hack" panose="020B0609030202020204" pitchFamily="49" charset="0"/>
              </a:rPr>
              <a:t>"</a:t>
            </a:r>
            <a:r>
              <a:rPr lang="en-US" sz="3000"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Get The Contacts</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&lt;/button&gt;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&lt;/div&gt;</a:t>
            </a:r>
          </a:p>
        </p:txBody>
      </p:sp>
    </p:spTree>
    <p:extLst>
      <p:ext uri="{BB962C8B-B14F-4D97-AF65-F5344CB8AC3E}">
        <p14:creationId xmlns:p14="http://schemas.microsoft.com/office/powerpoint/2010/main" val="3451779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C94BB-CE5A-A2F5-0F4D-E5884C503125}"/>
              </a:ext>
            </a:extLst>
          </p:cNvPr>
          <p:cNvSpPr>
            <a:spLocks noGrp="1"/>
          </p:cNvSpPr>
          <p:nvPr>
            <p:ph type="title"/>
          </p:nvPr>
        </p:nvSpPr>
        <p:spPr/>
        <p:txBody>
          <a:bodyPr/>
          <a:lstStyle/>
          <a:p>
            <a:r>
              <a:rPr lang="en-US" dirty="0"/>
              <a:t>htmx with Forms</a:t>
            </a:r>
          </a:p>
        </p:txBody>
      </p:sp>
      <p:sp>
        <p:nvSpPr>
          <p:cNvPr id="3" name="Content Placeholder 2">
            <a:extLst>
              <a:ext uri="{FF2B5EF4-FFF2-40B4-BE49-F238E27FC236}">
                <a16:creationId xmlns:a16="http://schemas.microsoft.com/office/drawing/2014/main" id="{8841AB2B-47E0-5159-10B3-C1F158C2B5C3}"/>
              </a:ext>
            </a:extLst>
          </p:cNvPr>
          <p:cNvSpPr>
            <a:spLocks noGrp="1"/>
          </p:cNvSpPr>
          <p:nvPr>
            <p:ph idx="1"/>
          </p:nvPr>
        </p:nvSpPr>
        <p:spPr>
          <a:xfrm>
            <a:off x="1161185" y="3957067"/>
            <a:ext cx="16007195" cy="4652975"/>
          </a:xfrm>
        </p:spPr>
        <p:txBody>
          <a:bodyPr>
            <a:normAutofit/>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&lt;label for="search"&gt;Search Contacts:&lt;/label&gt;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&lt;input id="search" name="q" type="search" placeholder="Search Contacts"&gt;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&lt;button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-post="/contacts"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-target="#main"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-include="#search"&gt;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Search The Contacts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&lt;/button&gt;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&lt;/div&gt;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p:txBody>
      </p:sp>
    </p:spTree>
    <p:extLst>
      <p:ext uri="{BB962C8B-B14F-4D97-AF65-F5344CB8AC3E}">
        <p14:creationId xmlns:p14="http://schemas.microsoft.com/office/powerpoint/2010/main" val="2380012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A696-2CC8-280F-89BA-A2895D46FA0A}"/>
              </a:ext>
            </a:extLst>
          </p:cNvPr>
          <p:cNvSpPr>
            <a:spLocks noGrp="1"/>
          </p:cNvSpPr>
          <p:nvPr>
            <p:ph type="title"/>
          </p:nvPr>
        </p:nvSpPr>
        <p:spPr/>
        <p:txBody>
          <a:bodyPr/>
          <a:lstStyle/>
          <a:p>
            <a:r>
              <a:rPr lang="en-US" dirty="0"/>
              <a:t>Why use htmx with ASP.NET Core?</a:t>
            </a:r>
          </a:p>
        </p:txBody>
      </p:sp>
      <p:sp>
        <p:nvSpPr>
          <p:cNvPr id="3" name="Content Placeholder 2">
            <a:extLst>
              <a:ext uri="{FF2B5EF4-FFF2-40B4-BE49-F238E27FC236}">
                <a16:creationId xmlns:a16="http://schemas.microsoft.com/office/drawing/2014/main" id="{B079BF86-4B38-8F0D-C8D6-721A0CE48EC5}"/>
              </a:ext>
            </a:extLst>
          </p:cNvPr>
          <p:cNvSpPr>
            <a:spLocks noGrp="1"/>
          </p:cNvSpPr>
          <p:nvPr>
            <p:ph idx="1"/>
          </p:nvPr>
        </p:nvSpPr>
        <p:spPr/>
        <p:txBody>
          <a:bodyPr>
            <a:normAutofit/>
          </a:bodyPr>
          <a:lstStyle/>
          <a:p>
            <a:r>
              <a:rPr lang="en-US" sz="3600" dirty="0"/>
              <a:t>Build client-side experience using HTML for better server-side development</a:t>
            </a:r>
          </a:p>
          <a:p>
            <a:r>
              <a:rPr lang="en-US" sz="3600" dirty="0"/>
              <a:t>Can use Partial() in Razor Pages to leverage Ajax programming</a:t>
            </a:r>
          </a:p>
          <a:p>
            <a:r>
              <a:rPr lang="en-US" sz="3600" dirty="0"/>
              <a:t>Trying to balance the code between client and server</a:t>
            </a:r>
          </a:p>
          <a:p>
            <a:r>
              <a:rPr lang="en-US" sz="3600" dirty="0"/>
              <a:t>Allowing ASP.NET Core to have improved UX without </a:t>
            </a:r>
            <a:r>
              <a:rPr lang="en-US" sz="3600" dirty="0" err="1"/>
              <a:t>Javascript</a:t>
            </a:r>
            <a:endParaRPr lang="en-US" sz="3600" dirty="0"/>
          </a:p>
        </p:txBody>
      </p:sp>
    </p:spTree>
    <p:extLst>
      <p:ext uri="{BB962C8B-B14F-4D97-AF65-F5344CB8AC3E}">
        <p14:creationId xmlns:p14="http://schemas.microsoft.com/office/powerpoint/2010/main" val="861877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2720102" y="3030981"/>
            <a:ext cx="12057353" cy="3422732"/>
          </a:xfrm>
          <a:prstGeom prst="rect">
            <a:avLst/>
          </a:prstGeom>
        </p:spPr>
        <p:txBody>
          <a:bodyPr lIns="0" tIns="0" rIns="0" bIns="0" rtlCol="0" anchor="t">
            <a:spAutoFit/>
          </a:bodyPr>
          <a:lstStyle/>
          <a:p>
            <a:pPr marL="0" marR="0" lvl="0" indent="0" algn="l" defTabSz="914400" rtl="0" eaLnBrk="1" fontAlgn="auto" latinLnBrk="0" hangingPunct="1">
              <a:lnSpc>
                <a:spcPts val="13948"/>
              </a:lnSpc>
              <a:spcBef>
                <a:spcPts val="0"/>
              </a:spcBef>
              <a:spcAft>
                <a:spcPts val="0"/>
              </a:spcAft>
              <a:buClrTx/>
              <a:buSzTx/>
              <a:buFontTx/>
              <a:buNone/>
              <a:tabLst/>
              <a:defRPr/>
            </a:pPr>
            <a:r>
              <a:rPr kumimoji="0" lang="en-US" sz="10107" b="0" i="0" u="none" strike="noStrike" kern="1200" cap="none" spc="990" normalizeH="0" baseline="0" noProof="0" dirty="0">
                <a:ln>
                  <a:noFill/>
                </a:ln>
                <a:solidFill>
                  <a:srgbClr val="FFFFFF"/>
                </a:solidFill>
                <a:effectLst/>
                <a:uLnTx/>
                <a:uFillTx/>
                <a:latin typeface="Oswald Bold"/>
                <a:ea typeface="Oswald Bold"/>
                <a:cs typeface="Oswald Bold"/>
                <a:sym typeface="Oswald Bold"/>
              </a:rPr>
              <a:t>LET’S LOOK AT htmx EXAMPLES</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6784"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6" name="Picture 15" descr="Closeup of keyboard">
            <a:extLst>
              <a:ext uri="{FF2B5EF4-FFF2-40B4-BE49-F238E27FC236}">
                <a16:creationId xmlns:a16="http://schemas.microsoft.com/office/drawing/2014/main" id="{56DE6958-4EB5-8BFE-BB61-3B9008724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3847" y="2330318"/>
            <a:ext cx="9135708" cy="6851781"/>
          </a:xfrm>
          <a:prstGeom prst="rect">
            <a:avLst/>
          </a:prstGeom>
        </p:spPr>
      </p:pic>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6"/>
            <a:stretch>
              <a:fillRect t="-86495"/>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 name="Group 6"/>
          <p:cNvGrpSpPr/>
          <p:nvPr/>
        </p:nvGrpSpPr>
        <p:grpSpPr>
          <a:xfrm>
            <a:off x="8220749" y="3205532"/>
            <a:ext cx="4858949" cy="4794814"/>
            <a:chOff x="0" y="0"/>
            <a:chExt cx="1279723" cy="1262832"/>
          </a:xfrm>
          <a:solidFill>
            <a:schemeClr val="bg1">
              <a:lumMod val="75000"/>
            </a:schemeClr>
          </a:solidFill>
        </p:grpSpPr>
        <p:sp>
          <p:nvSpPr>
            <p:cNvPr id="7" name="Freeform 7"/>
            <p:cNvSpPr/>
            <p:nvPr/>
          </p:nvSpPr>
          <p:spPr>
            <a:xfrm>
              <a:off x="0" y="0"/>
              <a:ext cx="1279723" cy="1262832"/>
            </a:xfrm>
            <a:custGeom>
              <a:avLst/>
              <a:gdLst/>
              <a:ahLst/>
              <a:cxnLst/>
              <a:rect l="l" t="t" r="r" b="b"/>
              <a:pathLst>
                <a:path w="1279723" h="1262832">
                  <a:moveTo>
                    <a:pt x="0" y="0"/>
                  </a:moveTo>
                  <a:lnTo>
                    <a:pt x="1279723" y="0"/>
                  </a:lnTo>
                  <a:lnTo>
                    <a:pt x="1279723" y="1262832"/>
                  </a:lnTo>
                  <a:lnTo>
                    <a:pt x="0" y="1262832"/>
                  </a:ln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p:cNvSpPr txBox="1"/>
            <p:nvPr/>
          </p:nvSpPr>
          <p:spPr>
            <a:xfrm>
              <a:off x="0" y="-57150"/>
              <a:ext cx="1279723" cy="1319982"/>
            </a:xfrm>
            <a:prstGeom prst="rect">
              <a:avLst/>
            </a:prstGeom>
            <a:grpFill/>
          </p:spPr>
          <p:txBody>
            <a:bodyPr lIns="50800" tIns="50800" rIns="50800" bIns="50800" rtlCol="0" anchor="ctr"/>
            <a:lstStyle/>
            <a:p>
              <a:pPr marL="0" marR="0" lvl="0" indent="0" algn="ctr" defTabSz="914400" rtl="0" eaLnBrk="1" fontAlgn="auto" latinLnBrk="0" hangingPunct="1">
                <a:lnSpc>
                  <a:spcPts val="4114"/>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Freeform 9"/>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a:off x="2191002" y="1162050"/>
            <a:ext cx="14115798" cy="1168269"/>
          </a:xfrm>
          <a:prstGeom prst="rect">
            <a:avLst/>
          </a:prstGeom>
        </p:spPr>
        <p:txBody>
          <a:bodyPr wrap="square" lIns="0" tIns="0" rIns="0" bIns="0" rtlCol="0" anchor="t">
            <a:spAutoFit/>
          </a:bodyPr>
          <a:lstStyle/>
          <a:p>
            <a:pPr marL="0" marR="0" lvl="0" indent="0" algn="l" defTabSz="914400" rtl="0" eaLnBrk="1" fontAlgn="auto" latinLnBrk="0" hangingPunct="1">
              <a:lnSpc>
                <a:spcPts val="9903"/>
              </a:lnSpc>
              <a:spcBef>
                <a:spcPts val="0"/>
              </a:spcBef>
              <a:spcAft>
                <a:spcPts val="0"/>
              </a:spcAft>
              <a:buClrTx/>
              <a:buSzTx/>
              <a:buFontTx/>
              <a:buNone/>
              <a:tabLst/>
              <a:defRPr/>
            </a:pPr>
            <a:r>
              <a:rPr kumimoji="0" lang="en-US" sz="7200" b="0" i="0" u="none" strike="noStrike" kern="1200" cap="none" spc="924" normalizeH="0" baseline="0" noProof="0" dirty="0">
                <a:ln>
                  <a:noFill/>
                </a:ln>
                <a:solidFill>
                  <a:srgbClr val="231F20"/>
                </a:solidFill>
                <a:effectLst/>
                <a:uLnTx/>
                <a:uFillTx/>
                <a:latin typeface="Oswald Bold"/>
                <a:ea typeface="Oswald Bold"/>
                <a:cs typeface="Oswald Bold"/>
                <a:sym typeface="Oswald Bold"/>
              </a:rPr>
              <a:t>https://htmx-workshop.com/</a:t>
            </a:r>
          </a:p>
        </p:txBody>
      </p:sp>
      <p:sp>
        <p:nvSpPr>
          <p:cNvPr id="12" name="TextBox 12"/>
          <p:cNvSpPr txBox="1"/>
          <p:nvPr/>
        </p:nvSpPr>
        <p:spPr>
          <a:xfrm>
            <a:off x="1908974" y="2328733"/>
            <a:ext cx="6211477" cy="6854953"/>
          </a:xfrm>
          <a:prstGeom prst="rect">
            <a:avLst/>
          </a:prstGeom>
        </p:spPr>
        <p:txBody>
          <a:bodyPr wrap="square" lIns="0" tIns="0" rIns="0" bIns="0" rtlCol="0" anchor="t">
            <a:spAutoFit/>
          </a:bodyPr>
          <a:lstStyle/>
          <a:p>
            <a:r>
              <a:rPr lang="en-US" sz="2800" dirty="0"/>
              <a:t>Join our hands-on htmx workshop and discover how to enhance your ASP.NET Core Razor Pages with dynamic, interactive features—without heavy JavaScript frameworks! You'll learn how htmx creates fast, efficient web applications with smooth, server-driven user experiences through real-world examples.</a:t>
            </a:r>
          </a:p>
          <a:p>
            <a:endParaRPr lang="en-US" sz="2800" dirty="0"/>
          </a:p>
          <a:p>
            <a:r>
              <a:rPr lang="en-US" sz="2800" dirty="0"/>
              <a:t>This practical workshop is perfect for developers of all levels. You'll leave with the skills and confidence to implement htmx in your own projects. Sign up today at </a:t>
            </a:r>
            <a:r>
              <a:rPr lang="en-US" sz="2800" b="1" dirty="0">
                <a:solidFill>
                  <a:schemeClr val="accent5"/>
                </a:solidFill>
              </a:rPr>
              <a:t>http://</a:t>
            </a:r>
            <a:r>
              <a:rPr lang="en-US" sz="2800" b="1" dirty="0" err="1">
                <a:solidFill>
                  <a:schemeClr val="accent5"/>
                </a:solidFill>
              </a:rPr>
              <a:t>htmx-workshop.com</a:t>
            </a:r>
            <a:r>
              <a:rPr lang="en-US" sz="2800" b="1" dirty="0">
                <a:solidFill>
                  <a:schemeClr val="accent5"/>
                </a:solidFill>
              </a:rPr>
              <a:t> </a:t>
            </a:r>
            <a:r>
              <a:rPr lang="en-US" sz="2800" dirty="0"/>
              <a:t>and take your web development to the next level!</a:t>
            </a:r>
          </a:p>
          <a:p>
            <a:pPr marL="247259" marR="0" lvl="1" algn="l" defTabSz="914400" rtl="0" eaLnBrk="1" fontAlgn="auto" latinLnBrk="0" hangingPunct="1">
              <a:lnSpc>
                <a:spcPts val="3160"/>
              </a:lnSpc>
              <a:spcBef>
                <a:spcPts val="0"/>
              </a:spcBef>
              <a:spcAft>
                <a:spcPts val="0"/>
              </a:spcAft>
              <a:buClrTx/>
              <a:buSzTx/>
              <a:tabLst/>
              <a:defRPr/>
            </a:pPr>
            <a:endParaRPr kumimoji="0" lang="en-US" sz="2290" b="0" i="0" u="none" strike="noStrike" kern="1200" cap="none" spc="224" normalizeH="0" baseline="0" noProof="0" dirty="0">
              <a:ln>
                <a:noFill/>
              </a:ln>
              <a:solidFill>
                <a:srgbClr val="231F20"/>
              </a:solidFill>
              <a:effectLst/>
              <a:uLnTx/>
              <a:uFillTx/>
              <a:latin typeface="DM Sans"/>
              <a:ea typeface="DM Sans"/>
              <a:cs typeface="DM Sans"/>
              <a:sym typeface="DM Sans"/>
            </a:endParaRPr>
          </a:p>
        </p:txBody>
      </p:sp>
      <p:sp>
        <p:nvSpPr>
          <p:cNvPr id="14" name="TextBox 14"/>
          <p:cNvSpPr txBox="1"/>
          <p:nvPr/>
        </p:nvSpPr>
        <p:spPr>
          <a:xfrm>
            <a:off x="8498723" y="6552336"/>
            <a:ext cx="4135657" cy="694164"/>
          </a:xfrm>
          <a:prstGeom prst="rect">
            <a:avLst/>
          </a:prstGeom>
        </p:spPr>
        <p:txBody>
          <a:bodyPr lIns="0" tIns="0" rIns="0" bIns="0" rtlCol="0" anchor="t">
            <a:spAutoFit/>
          </a:bodyPr>
          <a:lstStyle/>
          <a:p>
            <a:pPr marL="0" marR="0" lvl="0" indent="0" algn="ctr" defTabSz="914400" rtl="0" eaLnBrk="1" fontAlgn="auto" latinLnBrk="0" hangingPunct="1">
              <a:lnSpc>
                <a:spcPts val="5632"/>
              </a:lnSpc>
              <a:spcBef>
                <a:spcPts val="0"/>
              </a:spcBef>
              <a:spcAft>
                <a:spcPts val="0"/>
              </a:spcAft>
              <a:buClrTx/>
              <a:buSzTx/>
              <a:buFontTx/>
              <a:buNone/>
              <a:tabLst/>
              <a:defRPr/>
            </a:pPr>
            <a:r>
              <a:rPr kumimoji="0" lang="en-US" sz="4081" b="0" i="0" u="none" strike="noStrike" kern="1200" cap="none" spc="399" normalizeH="0" baseline="0" noProof="0" dirty="0">
                <a:ln>
                  <a:noFill/>
                </a:ln>
                <a:solidFill>
                  <a:srgbClr val="FDFBFB"/>
                </a:solidFill>
                <a:effectLst/>
                <a:uLnTx/>
                <a:uFillTx/>
                <a:latin typeface="DM Sans Bold"/>
                <a:ea typeface="DM Sans Bold"/>
                <a:cs typeface="DM Sans Bold"/>
                <a:sym typeface="DM Sans Bold"/>
              </a:rPr>
              <a:t>HYPERTEXT</a:t>
            </a:r>
          </a:p>
        </p:txBody>
      </p:sp>
      <p:pic>
        <p:nvPicPr>
          <p:cNvPr id="1026" name="Picture 2" descr="HTMX Support Plugin for JetBrains IDEs | JetBrains Marketplace">
            <a:extLst>
              <a:ext uri="{FF2B5EF4-FFF2-40B4-BE49-F238E27FC236}">
                <a16:creationId xmlns:a16="http://schemas.microsoft.com/office/drawing/2014/main" id="{6DD9E074-2A22-8102-3595-D2B7A32D76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3195" y="3253664"/>
            <a:ext cx="4616522" cy="33238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7900925" y="4583813"/>
            <a:ext cx="2286000" cy="3392521"/>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527386" y="5643483"/>
            <a:ext cx="6065708" cy="466025"/>
          </a:xfrm>
          <a:prstGeom prst="rect">
            <a:avLst/>
          </a:prstGeom>
        </p:spPr>
        <p:txBody>
          <a:bodyPr lIns="0" tIns="0" rIns="0" bIns="0" rtlCol="0" anchor="t">
            <a:spAutoFit/>
          </a:bodyPr>
          <a:lstStyle/>
          <a:p>
            <a:pPr marL="0" lvl="0" indent="0" algn="l">
              <a:lnSpc>
                <a:spcPts val="3842"/>
              </a:lnSpc>
              <a:spcBef>
                <a:spcPct val="0"/>
              </a:spcBef>
            </a:pPr>
            <a:r>
              <a:rPr lang="en-US" sz="2744" dirty="0">
                <a:solidFill>
                  <a:srgbClr val="000000"/>
                </a:solidFill>
                <a:latin typeface="DM Sans Italics"/>
                <a:ea typeface="DM Sans Italics"/>
                <a:cs typeface="DM Sans Italics"/>
                <a:sym typeface="DM Sans Italics"/>
              </a:rPr>
              <a:t>cwoodruff@live.com</a:t>
            </a:r>
          </a:p>
        </p:txBody>
      </p:sp>
      <p:sp>
        <p:nvSpPr>
          <p:cNvPr id="5" name="TextBox 5"/>
          <p:cNvSpPr txBox="1"/>
          <p:nvPr/>
        </p:nvSpPr>
        <p:spPr>
          <a:xfrm>
            <a:off x="1561733" y="2105045"/>
            <a:ext cx="8097687" cy="3323987"/>
          </a:xfrm>
          <a:prstGeom prst="rect">
            <a:avLst/>
          </a:prstGeom>
        </p:spPr>
        <p:txBody>
          <a:bodyPr lIns="0" tIns="0" rIns="0" bIns="0" rtlCol="0" anchor="t">
            <a:spAutoFit/>
          </a:bodyPr>
          <a:lstStyle/>
          <a:p>
            <a:pPr marL="0" lvl="0" indent="0" algn="l">
              <a:spcBef>
                <a:spcPct val="0"/>
              </a:spcBef>
            </a:pPr>
            <a:r>
              <a:rPr lang="en-US" sz="7200" spc="924" dirty="0">
                <a:solidFill>
                  <a:srgbClr val="231F20"/>
                </a:solidFill>
                <a:latin typeface="Oswald Bold"/>
                <a:ea typeface="Oswald Bold"/>
                <a:cs typeface="Oswald Bold"/>
                <a:sym typeface="Oswald Bold"/>
              </a:rPr>
              <a:t>THANK'S FOR SPENDING YOUR TIME WITH ME</a:t>
            </a:r>
          </a:p>
        </p:txBody>
      </p:sp>
      <p:sp>
        <p:nvSpPr>
          <p:cNvPr id="8" name="Freeform 8"/>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0" name="Graphic 9" descr="Open envelope with solid fill">
            <a:extLst>
              <a:ext uri="{FF2B5EF4-FFF2-40B4-BE49-F238E27FC236}">
                <a16:creationId xmlns:a16="http://schemas.microsoft.com/office/drawing/2014/main" id="{DCB5BA26-A259-0F3D-7B64-6328084931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61733" y="5409559"/>
            <a:ext cx="914400" cy="914400"/>
          </a:xfrm>
          <a:prstGeom prst="rect">
            <a:avLst/>
          </a:prstGeom>
        </p:spPr>
      </p:pic>
      <p:sp>
        <p:nvSpPr>
          <p:cNvPr id="13" name="TextBox 4">
            <a:extLst>
              <a:ext uri="{FF2B5EF4-FFF2-40B4-BE49-F238E27FC236}">
                <a16:creationId xmlns:a16="http://schemas.microsoft.com/office/drawing/2014/main" id="{B1227112-EF63-79E9-D40F-A7C748D58906}"/>
              </a:ext>
            </a:extLst>
          </p:cNvPr>
          <p:cNvSpPr txBox="1"/>
          <p:nvPr/>
        </p:nvSpPr>
        <p:spPr>
          <a:xfrm>
            <a:off x="2527386" y="6581134"/>
            <a:ext cx="6065708" cy="466025"/>
          </a:xfrm>
          <a:prstGeom prst="rect">
            <a:avLst/>
          </a:prstGeom>
        </p:spPr>
        <p:txBody>
          <a:bodyPr lIns="0" tIns="0" rIns="0" bIns="0" rtlCol="0" anchor="t">
            <a:spAutoFit/>
          </a:bodyPr>
          <a:lstStyle/>
          <a:p>
            <a:pPr marL="0" lvl="0" indent="0" algn="l">
              <a:lnSpc>
                <a:spcPts val="3842"/>
              </a:lnSpc>
              <a:spcBef>
                <a:spcPct val="0"/>
              </a:spcBef>
            </a:pPr>
            <a:r>
              <a:rPr lang="en-US" sz="2744" dirty="0">
                <a:solidFill>
                  <a:srgbClr val="000000"/>
                </a:solidFill>
                <a:latin typeface="DM Sans Italics"/>
                <a:ea typeface="DM Sans Italics"/>
                <a:cs typeface="DM Sans Italics"/>
                <a:sym typeface="DM Sans Italics"/>
              </a:rPr>
              <a:t>@woodruff.dev</a:t>
            </a:r>
          </a:p>
        </p:txBody>
      </p:sp>
      <p:pic>
        <p:nvPicPr>
          <p:cNvPr id="15" name="Picture 14" descr="A black background with a black square&#10;&#10;Description automatically generated with medium confidence">
            <a:extLst>
              <a:ext uri="{FF2B5EF4-FFF2-40B4-BE49-F238E27FC236}">
                <a16:creationId xmlns:a16="http://schemas.microsoft.com/office/drawing/2014/main" id="{41D5788E-149A-716E-8C92-2C9F29FA65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1791" y="7395642"/>
            <a:ext cx="901247" cy="901247"/>
          </a:xfrm>
          <a:prstGeom prst="rect">
            <a:avLst/>
          </a:prstGeom>
        </p:spPr>
      </p:pic>
      <p:sp>
        <p:nvSpPr>
          <p:cNvPr id="16" name="TextBox 4">
            <a:extLst>
              <a:ext uri="{FF2B5EF4-FFF2-40B4-BE49-F238E27FC236}">
                <a16:creationId xmlns:a16="http://schemas.microsoft.com/office/drawing/2014/main" id="{63715D2C-106E-DAC4-2BBD-3C0E672E8A96}"/>
              </a:ext>
            </a:extLst>
          </p:cNvPr>
          <p:cNvSpPr txBox="1"/>
          <p:nvPr/>
        </p:nvSpPr>
        <p:spPr>
          <a:xfrm>
            <a:off x="2527386" y="7471250"/>
            <a:ext cx="6065708" cy="466025"/>
          </a:xfrm>
          <a:prstGeom prst="rect">
            <a:avLst/>
          </a:prstGeom>
        </p:spPr>
        <p:txBody>
          <a:bodyPr lIns="0" tIns="0" rIns="0" bIns="0" rtlCol="0" anchor="t">
            <a:spAutoFit/>
          </a:bodyPr>
          <a:lstStyle/>
          <a:p>
            <a:pPr marL="0" lvl="0" indent="0" algn="l">
              <a:lnSpc>
                <a:spcPts val="3842"/>
              </a:lnSpc>
              <a:spcBef>
                <a:spcPct val="0"/>
              </a:spcBef>
            </a:pPr>
            <a:r>
              <a:rPr lang="en-US" sz="2744" dirty="0">
                <a:solidFill>
                  <a:srgbClr val="000000"/>
                </a:solidFill>
                <a:latin typeface="DM Sans Italics"/>
                <a:ea typeface="DM Sans Italics"/>
                <a:cs typeface="DM Sans Italics"/>
                <a:sym typeface="DM Sans Italics"/>
              </a:rPr>
              <a:t>https://mastodon.social/@cwoodruff</a:t>
            </a:r>
          </a:p>
        </p:txBody>
      </p:sp>
      <p:pic>
        <p:nvPicPr>
          <p:cNvPr id="7" name="Picture 6" descr="A blue butterfly on a black background&#10;&#10;AI-generated content may be incorrect.">
            <a:extLst>
              <a:ext uri="{FF2B5EF4-FFF2-40B4-BE49-F238E27FC236}">
                <a16:creationId xmlns:a16="http://schemas.microsoft.com/office/drawing/2014/main" id="{05F23719-89B7-40C9-8CD7-E0C3132FAA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41284" y="6450141"/>
            <a:ext cx="919937" cy="819319"/>
          </a:xfrm>
          <a:prstGeom prst="rect">
            <a:avLst/>
          </a:prstGeom>
        </p:spPr>
      </p:pic>
      <p:pic>
        <p:nvPicPr>
          <p:cNvPr id="1026" name="Picture 2" descr="Linkedin Logo PNG, Linkedin Logo Transparent Background - FreeIconsPNG">
            <a:extLst>
              <a:ext uri="{FF2B5EF4-FFF2-40B4-BE49-F238E27FC236}">
                <a16:creationId xmlns:a16="http://schemas.microsoft.com/office/drawing/2014/main" id="{2E3F7C10-B3F1-19E7-E9B7-A8F939484B7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1733" y="8407789"/>
            <a:ext cx="1005191" cy="8858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4">
            <a:extLst>
              <a:ext uri="{FF2B5EF4-FFF2-40B4-BE49-F238E27FC236}">
                <a16:creationId xmlns:a16="http://schemas.microsoft.com/office/drawing/2014/main" id="{F578A344-3E5F-B9B0-C241-8ED7730D62CA}"/>
              </a:ext>
            </a:extLst>
          </p:cNvPr>
          <p:cNvSpPr txBox="1"/>
          <p:nvPr/>
        </p:nvSpPr>
        <p:spPr>
          <a:xfrm>
            <a:off x="2577722" y="8572500"/>
            <a:ext cx="7937878" cy="466025"/>
          </a:xfrm>
          <a:prstGeom prst="rect">
            <a:avLst/>
          </a:prstGeom>
        </p:spPr>
        <p:txBody>
          <a:bodyPr wrap="square" lIns="0" tIns="0" rIns="0" bIns="0" rtlCol="0" anchor="t">
            <a:spAutoFit/>
          </a:bodyPr>
          <a:lstStyle/>
          <a:p>
            <a:pPr marL="0" lvl="0" indent="0" algn="l">
              <a:lnSpc>
                <a:spcPts val="3842"/>
              </a:lnSpc>
              <a:spcBef>
                <a:spcPct val="0"/>
              </a:spcBef>
            </a:pPr>
            <a:r>
              <a:rPr lang="en-US" sz="2744" dirty="0">
                <a:solidFill>
                  <a:srgbClr val="000000"/>
                </a:solidFill>
                <a:latin typeface="DM Sans Italics"/>
                <a:ea typeface="DM Sans Italics"/>
                <a:cs typeface="DM Sans Italics"/>
                <a:sym typeface="DM Sans Italics"/>
              </a:rPr>
              <a:t>https://www.linkedin.com/in/chriswoodruff/</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p:nvPr/>
        </p:nvGrpSpPr>
        <p:grpSpPr>
          <a:xfrm>
            <a:off x="1200031" y="2908943"/>
            <a:ext cx="4622792" cy="864710"/>
            <a:chOff x="0" y="-57150"/>
            <a:chExt cx="914964" cy="22774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12" name="TextBox 12"/>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800" spc="29" dirty="0">
                  <a:solidFill>
                    <a:srgbClr val="FFFFFF"/>
                  </a:solidFill>
                  <a:latin typeface="DM Sans Bold"/>
                  <a:ea typeface="DM Sans Bold"/>
                  <a:cs typeface="DM Sans Bold"/>
                  <a:sym typeface="DM Sans Bold"/>
                </a:rPr>
                <a:t>Learn About htmx</a:t>
              </a:r>
            </a:p>
          </p:txBody>
        </p:sp>
      </p:grpSp>
      <p:sp>
        <p:nvSpPr>
          <p:cNvPr id="13" name="TextBox 13"/>
          <p:cNvSpPr txBox="1"/>
          <p:nvPr/>
        </p:nvSpPr>
        <p:spPr>
          <a:xfrm>
            <a:off x="2887170" y="1277407"/>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ea typeface="Oswald Bold"/>
                <a:cs typeface="Oswald Bold"/>
                <a:sym typeface="Oswald Bold"/>
              </a:rPr>
              <a:t>GOALS AND OBJECTIVES</a:t>
            </a:r>
          </a:p>
        </p:txBody>
      </p:sp>
      <p:sp>
        <p:nvSpPr>
          <p:cNvPr id="14" name="TextBox 14"/>
          <p:cNvSpPr txBox="1"/>
          <p:nvPr/>
        </p:nvSpPr>
        <p:spPr>
          <a:xfrm>
            <a:off x="1200030" y="4045241"/>
            <a:ext cx="4622791" cy="2848793"/>
          </a:xfrm>
          <a:prstGeom prst="rect">
            <a:avLst/>
          </a:prstGeom>
        </p:spPr>
        <p:txBody>
          <a:bodyPr wrap="square" lIns="0" tIns="0" rIns="0" bIns="0" rtlCol="0" anchor="t">
            <a:spAutoFit/>
          </a:bodyPr>
          <a:lstStyle/>
          <a:p>
            <a:pPr marL="0" lvl="0" indent="0" algn="ctr">
              <a:lnSpc>
                <a:spcPts val="2774"/>
              </a:lnSpc>
              <a:spcBef>
                <a:spcPct val="0"/>
              </a:spcBef>
            </a:pPr>
            <a:r>
              <a:rPr lang="en-US" spc="197" dirty="0">
                <a:solidFill>
                  <a:srgbClr val="231F20"/>
                </a:solidFill>
                <a:latin typeface="DM Sans"/>
                <a:ea typeface="DM Sans"/>
                <a:cs typeface="DM Sans"/>
                <a:sym typeface="DM Sans"/>
              </a:rPr>
              <a:t>htmx is a lightweight, client-side library that allows you to add dynamic, interactive behaviors to web applications by extending standard HTML attributes, enabling efficient server-driven updates without the need for heavy JavaScript frameworks.</a:t>
            </a:r>
          </a:p>
        </p:txBody>
      </p:sp>
      <p:grpSp>
        <p:nvGrpSpPr>
          <p:cNvPr id="15" name="Group 15"/>
          <p:cNvGrpSpPr/>
          <p:nvPr/>
        </p:nvGrpSpPr>
        <p:grpSpPr>
          <a:xfrm>
            <a:off x="6807495" y="2908943"/>
            <a:ext cx="4673008" cy="864710"/>
            <a:chOff x="0" y="-57150"/>
            <a:chExt cx="914964" cy="227743"/>
          </a:xfrm>
        </p:grpSpPr>
        <p:sp>
          <p:nvSpPr>
            <p:cNvPr id="16" name="Freeform 16"/>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17" name="TextBox 17"/>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800" spc="29" dirty="0">
                  <a:solidFill>
                    <a:srgbClr val="FFFFFF"/>
                  </a:solidFill>
                  <a:latin typeface="DM Sans Bold"/>
                  <a:ea typeface="DM Sans Bold"/>
                  <a:cs typeface="DM Sans Bold"/>
                  <a:sym typeface="DM Sans Bold"/>
                </a:rPr>
                <a:t>Walk through Examples</a:t>
              </a:r>
            </a:p>
          </p:txBody>
        </p:sp>
      </p:grpSp>
      <p:sp>
        <p:nvSpPr>
          <p:cNvPr id="18" name="TextBox 18"/>
          <p:cNvSpPr txBox="1"/>
          <p:nvPr/>
        </p:nvSpPr>
        <p:spPr>
          <a:xfrm>
            <a:off x="6138875" y="4042536"/>
            <a:ext cx="6254887" cy="1061060"/>
          </a:xfrm>
          <a:prstGeom prst="rect">
            <a:avLst/>
          </a:prstGeom>
        </p:spPr>
        <p:txBody>
          <a:bodyPr lIns="0" tIns="0" rIns="0" bIns="0" rtlCol="0" anchor="t">
            <a:spAutoFit/>
          </a:bodyPr>
          <a:lstStyle/>
          <a:p>
            <a:pPr marL="0" lvl="0" indent="0" algn="ctr">
              <a:lnSpc>
                <a:spcPts val="2774"/>
              </a:lnSpc>
              <a:spcBef>
                <a:spcPct val="0"/>
              </a:spcBef>
            </a:pPr>
            <a:r>
              <a:rPr lang="en-US" sz="2010" spc="197" dirty="0">
                <a:solidFill>
                  <a:srgbClr val="231F20"/>
                </a:solidFill>
                <a:latin typeface="DM Sans"/>
                <a:ea typeface="DM Sans"/>
                <a:cs typeface="DM Sans"/>
                <a:sym typeface="DM Sans"/>
              </a:rPr>
              <a:t>htmx examples include dynamic content loading, infinite scrolling, and real-time updates.</a:t>
            </a:r>
          </a:p>
        </p:txBody>
      </p:sp>
      <p:grpSp>
        <p:nvGrpSpPr>
          <p:cNvPr id="19" name="Group 19"/>
          <p:cNvGrpSpPr/>
          <p:nvPr/>
        </p:nvGrpSpPr>
        <p:grpSpPr>
          <a:xfrm>
            <a:off x="12684706" y="2901217"/>
            <a:ext cx="4673008" cy="864710"/>
            <a:chOff x="0" y="-57150"/>
            <a:chExt cx="914964" cy="227743"/>
          </a:xfrm>
        </p:grpSpPr>
        <p:sp>
          <p:nvSpPr>
            <p:cNvPr id="20" name="Freeform 20"/>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21" name="TextBox 21"/>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ea typeface="DM Sans Bold"/>
                  <a:cs typeface="DM Sans Bold"/>
                  <a:sym typeface="DM Sans Bold"/>
                </a:rPr>
                <a:t>htmx in a Business App</a:t>
              </a:r>
            </a:p>
          </p:txBody>
        </p:sp>
      </p:grpSp>
      <p:sp>
        <p:nvSpPr>
          <p:cNvPr id="22" name="TextBox 22"/>
          <p:cNvSpPr txBox="1"/>
          <p:nvPr/>
        </p:nvSpPr>
        <p:spPr>
          <a:xfrm>
            <a:off x="12684705" y="4045241"/>
            <a:ext cx="4673007" cy="3574568"/>
          </a:xfrm>
          <a:prstGeom prst="rect">
            <a:avLst/>
          </a:prstGeom>
        </p:spPr>
        <p:txBody>
          <a:bodyPr wrap="square" lIns="0" tIns="0" rIns="0" bIns="0" rtlCol="0" anchor="t">
            <a:spAutoFit/>
          </a:bodyPr>
          <a:lstStyle/>
          <a:p>
            <a:pPr marL="0" lvl="0" indent="0" algn="ctr">
              <a:lnSpc>
                <a:spcPts val="2774"/>
              </a:lnSpc>
              <a:spcBef>
                <a:spcPct val="0"/>
              </a:spcBef>
            </a:pPr>
            <a:r>
              <a:rPr lang="en-US" sz="2010" spc="197" dirty="0">
                <a:solidFill>
                  <a:srgbClr val="231F20"/>
                </a:solidFill>
                <a:latin typeface="DM Sans"/>
                <a:ea typeface="DM Sans"/>
                <a:cs typeface="DM Sans"/>
                <a:sym typeface="DM Sans"/>
              </a:rPr>
              <a:t>A business app using htmx can create seamless, interactive user interfaces, such as updating dashboards in real time, submitting forms without reloading the page, and providing dynamic search results, all while maintaining a simple, server-driven architecture.</a:t>
            </a:r>
          </a:p>
        </p:txBody>
      </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4" name="Freeform 2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pic>
        <p:nvPicPr>
          <p:cNvPr id="26" name="Graphic 25" descr="Question Mark with solid fill">
            <a:extLst>
              <a:ext uri="{FF2B5EF4-FFF2-40B4-BE49-F238E27FC236}">
                <a16:creationId xmlns:a16="http://schemas.microsoft.com/office/drawing/2014/main" id="{19EDA65F-4D15-4BD2-7E7C-F20970EAD9C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56388" y="7929864"/>
            <a:ext cx="1145787" cy="114578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2720102" y="3030981"/>
            <a:ext cx="12057353" cy="1702517"/>
          </a:xfrm>
          <a:prstGeom prst="rect">
            <a:avLst/>
          </a:prstGeom>
        </p:spPr>
        <p:txBody>
          <a:bodyPr lIns="0" tIns="0" rIns="0" bIns="0" rtlCol="0" anchor="t">
            <a:spAutoFit/>
          </a:bodyPr>
          <a:lstStyle/>
          <a:p>
            <a:pPr marL="0" marR="0" lvl="0" indent="0" algn="l" defTabSz="914400" rtl="0" eaLnBrk="1" fontAlgn="auto" latinLnBrk="0" hangingPunct="1">
              <a:lnSpc>
                <a:spcPts val="13948"/>
              </a:lnSpc>
              <a:spcBef>
                <a:spcPts val="0"/>
              </a:spcBef>
              <a:spcAft>
                <a:spcPts val="0"/>
              </a:spcAft>
              <a:buClrTx/>
              <a:buSzTx/>
              <a:buFontTx/>
              <a:buNone/>
              <a:tabLst/>
              <a:defRPr/>
            </a:pPr>
            <a:r>
              <a:rPr kumimoji="0" lang="en-US" sz="10107" b="0" i="0" u="none" strike="noStrike" kern="1200" cap="none" spc="990" normalizeH="0" baseline="0" noProof="0" dirty="0">
                <a:ln>
                  <a:noFill/>
                </a:ln>
                <a:solidFill>
                  <a:srgbClr val="FFFFFF"/>
                </a:solidFill>
                <a:effectLst/>
                <a:uLnTx/>
                <a:uFillTx/>
                <a:latin typeface="Oswald Bold"/>
                <a:ea typeface="Oswald Bold"/>
                <a:cs typeface="Oswald Bold"/>
                <a:sym typeface="Oswald Bold"/>
              </a:rPr>
              <a:t>WHAT IS htmx?</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3352800" y="4434807"/>
            <a:ext cx="4571999" cy="2351362"/>
            <a:chOff x="0" y="0"/>
            <a:chExt cx="1075555" cy="862436"/>
          </a:xfrm>
        </p:grpSpPr>
        <p:sp>
          <p:nvSpPr>
            <p:cNvPr id="5" name="Freeform 5"/>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7"/>
          <p:cNvGrpSpPr/>
          <p:nvPr/>
        </p:nvGrpSpPr>
        <p:grpSpPr>
          <a:xfrm>
            <a:off x="4260093" y="6895603"/>
            <a:ext cx="2932415" cy="847111"/>
            <a:chOff x="0" y="0"/>
            <a:chExt cx="1075555" cy="310705"/>
          </a:xfrm>
        </p:grpSpPr>
        <p:sp>
          <p:nvSpPr>
            <p:cNvPr id="8" name="Freeform 8"/>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8181564" y="5267602"/>
            <a:ext cx="4571999" cy="2351362"/>
            <a:chOff x="0" y="0"/>
            <a:chExt cx="1075555" cy="862436"/>
          </a:xfrm>
        </p:grpSpPr>
        <p:sp>
          <p:nvSpPr>
            <p:cNvPr id="11" name="Freeform 11"/>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3"/>
          <p:cNvGrpSpPr/>
          <p:nvPr/>
        </p:nvGrpSpPr>
        <p:grpSpPr>
          <a:xfrm>
            <a:off x="9070732" y="7742714"/>
            <a:ext cx="2932415" cy="847111"/>
            <a:chOff x="0" y="0"/>
            <a:chExt cx="1075555" cy="310705"/>
          </a:xfrm>
        </p:grpSpPr>
        <p:sp>
          <p:nvSpPr>
            <p:cNvPr id="14" name="Freeform 14"/>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5"/>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p:cNvGrpSpPr/>
          <p:nvPr/>
        </p:nvGrpSpPr>
        <p:grpSpPr>
          <a:xfrm>
            <a:off x="12969981" y="3632691"/>
            <a:ext cx="4206983" cy="2351362"/>
            <a:chOff x="0" y="0"/>
            <a:chExt cx="1075555" cy="862436"/>
          </a:xfrm>
        </p:grpSpPr>
        <p:sp>
          <p:nvSpPr>
            <p:cNvPr id="17" name="Freeform 17"/>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8"/>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9" name="Group 19"/>
          <p:cNvGrpSpPr/>
          <p:nvPr/>
        </p:nvGrpSpPr>
        <p:grpSpPr>
          <a:xfrm>
            <a:off x="13563600" y="6157334"/>
            <a:ext cx="2932415" cy="847111"/>
            <a:chOff x="0" y="0"/>
            <a:chExt cx="1075555" cy="310705"/>
          </a:xfrm>
        </p:grpSpPr>
        <p:sp>
          <p:nvSpPr>
            <p:cNvPr id="20" name="Freeform 20"/>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21"/>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Freeform 22"/>
          <p:cNvSpPr/>
          <p:nvPr/>
        </p:nvSpPr>
        <p:spPr>
          <a:xfrm rot="-1885381">
            <a:off x="12158125" y="7633280"/>
            <a:ext cx="1776375" cy="501826"/>
          </a:xfrm>
          <a:custGeom>
            <a:avLst/>
            <a:gdLst/>
            <a:ahLst/>
            <a:cxnLst/>
            <a:rect l="l" t="t" r="r" b="b"/>
            <a:pathLst>
              <a:path w="1776375" h="501826">
                <a:moveTo>
                  <a:pt x="0" y="0"/>
                </a:moveTo>
                <a:lnTo>
                  <a:pt x="1776374" y="0"/>
                </a:lnTo>
                <a:lnTo>
                  <a:pt x="1776374"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TextBox 23"/>
          <p:cNvSpPr txBox="1"/>
          <p:nvPr/>
        </p:nvSpPr>
        <p:spPr>
          <a:xfrm>
            <a:off x="1538888" y="1195362"/>
            <a:ext cx="14844112" cy="1594138"/>
          </a:xfrm>
          <a:prstGeom prst="rect">
            <a:avLst/>
          </a:prstGeom>
        </p:spPr>
        <p:txBody>
          <a:bodyPr wrap="square" lIns="0" tIns="0" rIns="0" bIns="0" rtlCol="0" anchor="t">
            <a:spAutoFit/>
          </a:bodyPr>
          <a:lstStyle/>
          <a:p>
            <a:pPr marL="0" marR="0" lvl="0" indent="0" algn="ctr" defTabSz="914400" rtl="0" eaLnBrk="1" fontAlgn="auto" latinLnBrk="0" hangingPunct="1">
              <a:lnSpc>
                <a:spcPts val="13015"/>
              </a:lnSpc>
              <a:spcBef>
                <a:spcPct val="0"/>
              </a:spcBef>
              <a:spcAft>
                <a:spcPts val="0"/>
              </a:spcAft>
              <a:buClrTx/>
              <a:buSzTx/>
              <a:buFontTx/>
              <a:buNone/>
              <a:tabLst/>
              <a:defRPr/>
            </a:pPr>
            <a:r>
              <a:rPr kumimoji="0" lang="en-US" sz="9431" b="0" i="0" u="none" strike="noStrike" kern="1200" cap="none" spc="924" normalizeH="0" baseline="0" noProof="0" dirty="0">
                <a:ln>
                  <a:noFill/>
                </a:ln>
                <a:solidFill>
                  <a:srgbClr val="231F20"/>
                </a:solidFill>
                <a:effectLst/>
                <a:uLnTx/>
                <a:uFillTx/>
                <a:latin typeface="Oswald Bold"/>
                <a:ea typeface="Oswald Bold"/>
                <a:cs typeface="Oswald Bold"/>
                <a:sym typeface="Oswald Bold"/>
              </a:rPr>
              <a:t>HTTPS://htmx.ORG</a:t>
            </a:r>
          </a:p>
        </p:txBody>
      </p:sp>
      <p:sp>
        <p:nvSpPr>
          <p:cNvPr id="24" name="TextBox 24"/>
          <p:cNvSpPr txBox="1"/>
          <p:nvPr/>
        </p:nvSpPr>
        <p:spPr>
          <a:xfrm>
            <a:off x="4448009" y="7065345"/>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5" name="TextBox 25"/>
          <p:cNvSpPr txBox="1"/>
          <p:nvPr/>
        </p:nvSpPr>
        <p:spPr>
          <a:xfrm>
            <a:off x="3581400" y="4603345"/>
            <a:ext cx="4114799" cy="2215991"/>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latin typeface="Montserrat Light" panose="00000400000000000000" pitchFamily="2" charset="0"/>
              </a:rPr>
              <a:t>15kB (compressed) JavaScript library, no dependencies</a:t>
            </a:r>
            <a:endParaRPr kumimoji="0" lang="en-US" sz="3600" b="0" i="0" u="none" strike="noStrike" kern="1200" cap="none" spc="0" normalizeH="0" baseline="0" noProof="0" dirty="0">
              <a:ln>
                <a:noFill/>
              </a:ln>
              <a:solidFill>
                <a:srgbClr val="100F0D"/>
              </a:solidFill>
              <a:effectLst/>
              <a:uLnTx/>
              <a:uFillTx/>
              <a:latin typeface="Montserrat Light" panose="00000400000000000000" pitchFamily="2" charset="0"/>
              <a:ea typeface="Montserrat Light"/>
              <a:cs typeface="Montserrat Light"/>
              <a:sym typeface="Montserrat Light"/>
            </a:endParaRPr>
          </a:p>
        </p:txBody>
      </p:sp>
      <p:sp>
        <p:nvSpPr>
          <p:cNvPr id="26" name="TextBox 26"/>
          <p:cNvSpPr txBox="1"/>
          <p:nvPr/>
        </p:nvSpPr>
        <p:spPr>
          <a:xfrm>
            <a:off x="9258648" y="7912457"/>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7" name="TextBox 27"/>
          <p:cNvSpPr txBox="1"/>
          <p:nvPr/>
        </p:nvSpPr>
        <p:spPr>
          <a:xfrm>
            <a:off x="8458200" y="5450456"/>
            <a:ext cx="3962399" cy="1661993"/>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latin typeface="Montserrat Light" panose="00000400000000000000" pitchFamily="2" charset="0"/>
              </a:rPr>
              <a:t>Created by Carson Gross in 2020</a:t>
            </a:r>
            <a:endParaRPr kumimoji="0" lang="en-US" sz="3600" b="0" i="0" u="none" strike="noStrike" kern="1200" cap="none" spc="0" normalizeH="0" baseline="0" noProof="0" dirty="0">
              <a:ln>
                <a:noFill/>
              </a:ln>
              <a:solidFill>
                <a:srgbClr val="100F0D"/>
              </a:solidFill>
              <a:effectLst/>
              <a:uLnTx/>
              <a:uFillTx/>
              <a:latin typeface="Montserrat Light" panose="00000400000000000000" pitchFamily="2" charset="0"/>
              <a:ea typeface="Montserrat Light"/>
              <a:cs typeface="Montserrat Light"/>
              <a:sym typeface="Montserrat Light"/>
            </a:endParaRPr>
          </a:p>
        </p:txBody>
      </p:sp>
      <p:sp>
        <p:nvSpPr>
          <p:cNvPr id="28" name="TextBox 28"/>
          <p:cNvSpPr txBox="1"/>
          <p:nvPr/>
        </p:nvSpPr>
        <p:spPr>
          <a:xfrm>
            <a:off x="13656908" y="6301231"/>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9" name="TextBox 29"/>
          <p:cNvSpPr txBox="1"/>
          <p:nvPr/>
        </p:nvSpPr>
        <p:spPr>
          <a:xfrm>
            <a:off x="13256422" y="3865075"/>
            <a:ext cx="3583778" cy="1661993"/>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(Rewrite of Intercooler, started in 2014)</a:t>
            </a:r>
          </a:p>
        </p:txBody>
      </p:sp>
      <p:sp>
        <p:nvSpPr>
          <p:cNvPr id="30" name="Freeform 30"/>
          <p:cNvSpPr/>
          <p:nvPr/>
        </p:nvSpPr>
        <p:spPr>
          <a:xfrm rot="-8970905" flipH="1">
            <a:off x="7337391" y="7248542"/>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TextBox 31"/>
          <p:cNvSpPr txBox="1"/>
          <p:nvPr/>
        </p:nvSpPr>
        <p:spPr>
          <a:xfrm>
            <a:off x="1836286" y="2844075"/>
            <a:ext cx="13708514" cy="397545"/>
          </a:xfrm>
          <a:prstGeom prst="rect">
            <a:avLst/>
          </a:prstGeom>
        </p:spPr>
        <p:txBody>
          <a:bodyPr wrap="square" lIns="0" tIns="0" rIns="0" bIns="0" rtlCol="0" anchor="t">
            <a:spAutoFit/>
          </a:bodyPr>
          <a:lstStyle/>
          <a:p>
            <a:pPr marL="0" marR="0" lvl="0" indent="0" algn="ctr" defTabSz="914400" rtl="0" eaLnBrk="1" fontAlgn="auto" latinLnBrk="0" hangingPunct="1">
              <a:lnSpc>
                <a:spcPts val="306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Assists in implementing hypermedia web applications</a:t>
            </a:r>
          </a:p>
        </p:txBody>
      </p:sp>
      <p:sp>
        <p:nvSpPr>
          <p:cNvPr id="32" name="Freeform 32"/>
          <p:cNvSpPr/>
          <p:nvPr/>
        </p:nvSpPr>
        <p:spPr>
          <a:xfrm rot="887923">
            <a:off x="-5959915" y="498262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HISTORY LESSON</a:t>
            </a:r>
          </a:p>
        </p:txBody>
      </p:sp>
      <p:pic>
        <p:nvPicPr>
          <p:cNvPr id="2050" name="Picture 2" descr="a timeline of the simplicity of web development in 2014, the complexity in 2019, and HTMX introducing a new simplicity in 2021">
            <a:extLst>
              <a:ext uri="{FF2B5EF4-FFF2-40B4-BE49-F238E27FC236}">
                <a16:creationId xmlns:a16="http://schemas.microsoft.com/office/drawing/2014/main" id="{3B93AADC-2272-8768-2E73-2A0B6D0FBD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083118"/>
            <a:ext cx="18296946" cy="60989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HISTORY LESSON</a:t>
            </a:r>
          </a:p>
        </p:txBody>
      </p:sp>
      <p:grpSp>
        <p:nvGrpSpPr>
          <p:cNvPr id="8" name="Group 13">
            <a:extLst>
              <a:ext uri="{FF2B5EF4-FFF2-40B4-BE49-F238E27FC236}">
                <a16:creationId xmlns:a16="http://schemas.microsoft.com/office/drawing/2014/main" id="{F9CAB388-357F-D9B5-4984-9F0CA1675514}"/>
              </a:ext>
            </a:extLst>
          </p:cNvPr>
          <p:cNvGrpSpPr/>
          <p:nvPr/>
        </p:nvGrpSpPr>
        <p:grpSpPr>
          <a:xfrm>
            <a:off x="7095208" y="3517292"/>
            <a:ext cx="9034431" cy="2808103"/>
            <a:chOff x="0" y="0"/>
            <a:chExt cx="1744696" cy="542290"/>
          </a:xfrm>
        </p:grpSpPr>
        <p:sp>
          <p:nvSpPr>
            <p:cNvPr id="9" name="Freeform 14">
              <a:extLst>
                <a:ext uri="{FF2B5EF4-FFF2-40B4-BE49-F238E27FC236}">
                  <a16:creationId xmlns:a16="http://schemas.microsoft.com/office/drawing/2014/main" id="{AAA0C6D8-F923-B3F1-D1D1-4C30229CF9FB}"/>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0" name="TextBox 15">
              <a:extLst>
                <a:ext uri="{FF2B5EF4-FFF2-40B4-BE49-F238E27FC236}">
                  <a16:creationId xmlns:a16="http://schemas.microsoft.com/office/drawing/2014/main" id="{8AA1C71E-C2DA-825A-80DB-921A0AA8A4C7}"/>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1" name="TextBox 16">
            <a:extLst>
              <a:ext uri="{FF2B5EF4-FFF2-40B4-BE49-F238E27FC236}">
                <a16:creationId xmlns:a16="http://schemas.microsoft.com/office/drawing/2014/main" id="{11EAC148-59B7-3220-7194-2D16A27D3E2F}"/>
              </a:ext>
            </a:extLst>
          </p:cNvPr>
          <p:cNvSpPr txBox="1"/>
          <p:nvPr/>
        </p:nvSpPr>
        <p:spPr>
          <a:xfrm>
            <a:off x="7224667" y="3767306"/>
            <a:ext cx="8701133" cy="2132700"/>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1993-2000 THE SIMPLE WEB</a:t>
            </a:r>
          </a:p>
          <a:p>
            <a:pPr marL="427768" lvl="1" indent="-213884" algn="l">
              <a:lnSpc>
                <a:spcPct val="150000"/>
              </a:lnSpc>
              <a:buFont typeface="Arial"/>
              <a:buChar char="•"/>
            </a:pPr>
            <a:r>
              <a:rPr lang="en-US" sz="3200" spc="194" dirty="0">
                <a:solidFill>
                  <a:srgbClr val="231F20"/>
                </a:solidFill>
                <a:latin typeface="Montserrat Light" panose="00000400000000000000" pitchFamily="2" charset="0"/>
                <a:ea typeface="DM Sans"/>
                <a:cs typeface="DM Sans"/>
                <a:sym typeface="DM Sans"/>
              </a:rPr>
              <a:t>We only had HTML!!</a:t>
            </a:r>
          </a:p>
          <a:p>
            <a:pPr marL="427768" lvl="1" indent="-213884" algn="l">
              <a:lnSpc>
                <a:spcPct val="150000"/>
              </a:lnSpc>
              <a:buFont typeface="Arial"/>
              <a:buChar char="•"/>
            </a:pPr>
            <a:r>
              <a:rPr lang="en-US" sz="3200" spc="194" dirty="0">
                <a:solidFill>
                  <a:srgbClr val="231F20"/>
                </a:solidFill>
                <a:latin typeface="Montserrat Light" panose="00000400000000000000" pitchFamily="2" charset="0"/>
                <a:ea typeface="DM Sans"/>
                <a:cs typeface="DM Sans"/>
                <a:sym typeface="DM Sans"/>
              </a:rPr>
              <a:t>They were called Web Sites</a:t>
            </a:r>
          </a:p>
        </p:txBody>
      </p:sp>
      <p:grpSp>
        <p:nvGrpSpPr>
          <p:cNvPr id="13" name="Group 21">
            <a:extLst>
              <a:ext uri="{FF2B5EF4-FFF2-40B4-BE49-F238E27FC236}">
                <a16:creationId xmlns:a16="http://schemas.microsoft.com/office/drawing/2014/main" id="{C8B8CD1B-3B35-C8E6-C55D-75B96D114186}"/>
              </a:ext>
            </a:extLst>
          </p:cNvPr>
          <p:cNvGrpSpPr/>
          <p:nvPr/>
        </p:nvGrpSpPr>
        <p:grpSpPr>
          <a:xfrm>
            <a:off x="2179166" y="6572062"/>
            <a:ext cx="9034431" cy="2808103"/>
            <a:chOff x="0" y="0"/>
            <a:chExt cx="1744696" cy="542290"/>
          </a:xfrm>
        </p:grpSpPr>
        <p:sp>
          <p:nvSpPr>
            <p:cNvPr id="14" name="Freeform 22">
              <a:extLst>
                <a:ext uri="{FF2B5EF4-FFF2-40B4-BE49-F238E27FC236}">
                  <a16:creationId xmlns:a16="http://schemas.microsoft.com/office/drawing/2014/main" id="{511EE9A5-6057-96A4-C3B1-47A4E90E7708}"/>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5" name="TextBox 23">
              <a:extLst>
                <a:ext uri="{FF2B5EF4-FFF2-40B4-BE49-F238E27FC236}">
                  <a16:creationId xmlns:a16="http://schemas.microsoft.com/office/drawing/2014/main" id="{3DE68334-97A3-261B-6DA1-082BA96BA23C}"/>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24">
            <a:extLst>
              <a:ext uri="{FF2B5EF4-FFF2-40B4-BE49-F238E27FC236}">
                <a16:creationId xmlns:a16="http://schemas.microsoft.com/office/drawing/2014/main" id="{6AA8DB67-0004-BB44-98D6-C9234E37C19D}"/>
              </a:ext>
            </a:extLst>
          </p:cNvPr>
          <p:cNvSpPr txBox="1"/>
          <p:nvPr/>
        </p:nvSpPr>
        <p:spPr>
          <a:xfrm>
            <a:off x="2347036" y="6682507"/>
            <a:ext cx="8698690" cy="2604816"/>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1996-2007 CORPORATE WEB</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ActiveX, Java applets, Flash, Silverlight</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CSS and JS in their infancy</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SOAP, Calls over HTTP</a:t>
            </a:r>
          </a:p>
        </p:txBody>
      </p:sp>
    </p:spTree>
    <p:extLst>
      <p:ext uri="{BB962C8B-B14F-4D97-AF65-F5344CB8AC3E}">
        <p14:creationId xmlns:p14="http://schemas.microsoft.com/office/powerpoint/2010/main" val="1767460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HISTORY LESSON</a:t>
            </a:r>
          </a:p>
        </p:txBody>
      </p:sp>
      <p:grpSp>
        <p:nvGrpSpPr>
          <p:cNvPr id="8" name="Group 13">
            <a:extLst>
              <a:ext uri="{FF2B5EF4-FFF2-40B4-BE49-F238E27FC236}">
                <a16:creationId xmlns:a16="http://schemas.microsoft.com/office/drawing/2014/main" id="{01D452BA-AC82-84CF-833F-061D57C587FA}"/>
              </a:ext>
            </a:extLst>
          </p:cNvPr>
          <p:cNvGrpSpPr/>
          <p:nvPr/>
        </p:nvGrpSpPr>
        <p:grpSpPr>
          <a:xfrm>
            <a:off x="7095208" y="3517292"/>
            <a:ext cx="9034431" cy="2808103"/>
            <a:chOff x="0" y="0"/>
            <a:chExt cx="1744696" cy="542290"/>
          </a:xfrm>
        </p:grpSpPr>
        <p:sp>
          <p:nvSpPr>
            <p:cNvPr id="9" name="Freeform 14">
              <a:extLst>
                <a:ext uri="{FF2B5EF4-FFF2-40B4-BE49-F238E27FC236}">
                  <a16:creationId xmlns:a16="http://schemas.microsoft.com/office/drawing/2014/main" id="{F9BC51A4-1123-E414-61B1-9396044E6A82}"/>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0" name="TextBox 15">
              <a:extLst>
                <a:ext uri="{FF2B5EF4-FFF2-40B4-BE49-F238E27FC236}">
                  <a16:creationId xmlns:a16="http://schemas.microsoft.com/office/drawing/2014/main" id="{070CC338-DA13-3DFD-24A7-609C143BBFA5}"/>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1" name="TextBox 16">
            <a:extLst>
              <a:ext uri="{FF2B5EF4-FFF2-40B4-BE49-F238E27FC236}">
                <a16:creationId xmlns:a16="http://schemas.microsoft.com/office/drawing/2014/main" id="{A1F30734-CE97-811C-BA43-95A91BE4E498}"/>
              </a:ext>
            </a:extLst>
          </p:cNvPr>
          <p:cNvSpPr txBox="1"/>
          <p:nvPr/>
        </p:nvSpPr>
        <p:spPr>
          <a:xfrm>
            <a:off x="7261856" y="3655598"/>
            <a:ext cx="8701133" cy="2604816"/>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2005-2015 WEB 2.0</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Rise of JQuery</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Browsers limitations</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 AJAX ("Asynchronous JS and XML")</a:t>
            </a:r>
          </a:p>
        </p:txBody>
      </p:sp>
      <p:grpSp>
        <p:nvGrpSpPr>
          <p:cNvPr id="13" name="Group 21">
            <a:extLst>
              <a:ext uri="{FF2B5EF4-FFF2-40B4-BE49-F238E27FC236}">
                <a16:creationId xmlns:a16="http://schemas.microsoft.com/office/drawing/2014/main" id="{C7AAC566-DC84-A8F1-878A-749285D5D61C}"/>
              </a:ext>
            </a:extLst>
          </p:cNvPr>
          <p:cNvGrpSpPr/>
          <p:nvPr/>
        </p:nvGrpSpPr>
        <p:grpSpPr>
          <a:xfrm>
            <a:off x="2179166" y="6572062"/>
            <a:ext cx="9034431" cy="2808103"/>
            <a:chOff x="0" y="0"/>
            <a:chExt cx="1744696" cy="542290"/>
          </a:xfrm>
        </p:grpSpPr>
        <p:sp>
          <p:nvSpPr>
            <p:cNvPr id="14" name="Freeform 22">
              <a:extLst>
                <a:ext uri="{FF2B5EF4-FFF2-40B4-BE49-F238E27FC236}">
                  <a16:creationId xmlns:a16="http://schemas.microsoft.com/office/drawing/2014/main" id="{1612CBDB-0651-432D-CCFA-E7C2FD0E11AB}"/>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5" name="TextBox 23">
              <a:extLst>
                <a:ext uri="{FF2B5EF4-FFF2-40B4-BE49-F238E27FC236}">
                  <a16:creationId xmlns:a16="http://schemas.microsoft.com/office/drawing/2014/main" id="{4AEFE574-69FD-89DB-AA6A-EDDC0AA6B5BA}"/>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24">
            <a:extLst>
              <a:ext uri="{FF2B5EF4-FFF2-40B4-BE49-F238E27FC236}">
                <a16:creationId xmlns:a16="http://schemas.microsoft.com/office/drawing/2014/main" id="{A053E38A-8B3F-C225-EBA7-17C1D7FF5C67}"/>
              </a:ext>
            </a:extLst>
          </p:cNvPr>
          <p:cNvSpPr txBox="1"/>
          <p:nvPr/>
        </p:nvSpPr>
        <p:spPr>
          <a:xfrm>
            <a:off x="2347036" y="6705626"/>
            <a:ext cx="8698690" cy="2604816"/>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2010-2020 SPA DOMINATION</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Adoption of HTML5, CSS3, ES5</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Mobile HTTP grows</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Rise of Single Page Applications (SPA)</a:t>
            </a:r>
          </a:p>
        </p:txBody>
      </p:sp>
    </p:spTree>
    <p:extLst>
      <p:ext uri="{BB962C8B-B14F-4D97-AF65-F5344CB8AC3E}">
        <p14:creationId xmlns:p14="http://schemas.microsoft.com/office/powerpoint/2010/main" val="3713526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HISTORY LESSON</a:t>
            </a:r>
          </a:p>
        </p:txBody>
      </p:sp>
      <p:grpSp>
        <p:nvGrpSpPr>
          <p:cNvPr id="13" name="Group 21">
            <a:extLst>
              <a:ext uri="{FF2B5EF4-FFF2-40B4-BE49-F238E27FC236}">
                <a16:creationId xmlns:a16="http://schemas.microsoft.com/office/drawing/2014/main" id="{D6751FF8-3B25-EEC1-317B-1CCC2C42D3EC}"/>
              </a:ext>
            </a:extLst>
          </p:cNvPr>
          <p:cNvGrpSpPr/>
          <p:nvPr/>
        </p:nvGrpSpPr>
        <p:grpSpPr>
          <a:xfrm>
            <a:off x="1905000" y="5067300"/>
            <a:ext cx="9677400" cy="3048000"/>
            <a:chOff x="0" y="0"/>
            <a:chExt cx="1744696" cy="542290"/>
          </a:xfrm>
        </p:grpSpPr>
        <p:sp>
          <p:nvSpPr>
            <p:cNvPr id="14" name="Freeform 22">
              <a:extLst>
                <a:ext uri="{FF2B5EF4-FFF2-40B4-BE49-F238E27FC236}">
                  <a16:creationId xmlns:a16="http://schemas.microsoft.com/office/drawing/2014/main" id="{BD2AEE0C-39B6-6645-23C5-7DAD6BEB8D86}"/>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5" name="TextBox 23">
              <a:extLst>
                <a:ext uri="{FF2B5EF4-FFF2-40B4-BE49-F238E27FC236}">
                  <a16:creationId xmlns:a16="http://schemas.microsoft.com/office/drawing/2014/main" id="{E7973D6C-E331-20EB-F939-7878A76C2B3F}"/>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24">
            <a:extLst>
              <a:ext uri="{FF2B5EF4-FFF2-40B4-BE49-F238E27FC236}">
                <a16:creationId xmlns:a16="http://schemas.microsoft.com/office/drawing/2014/main" id="{DB594E15-29D2-CE25-3406-09C49E246854}"/>
              </a:ext>
            </a:extLst>
          </p:cNvPr>
          <p:cNvSpPr txBox="1"/>
          <p:nvPr/>
        </p:nvSpPr>
        <p:spPr>
          <a:xfrm>
            <a:off x="2057400" y="5182842"/>
            <a:ext cx="9296400" cy="2600455"/>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2022-NOW LOOKING BACK TO SIMPLE</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Rediscovery of Server-Side Dev</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React Server Components</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Angular Server-side rendering</a:t>
            </a:r>
          </a:p>
        </p:txBody>
      </p:sp>
    </p:spTree>
    <p:extLst>
      <p:ext uri="{BB962C8B-B14F-4D97-AF65-F5344CB8AC3E}">
        <p14:creationId xmlns:p14="http://schemas.microsoft.com/office/powerpoint/2010/main" val="3389192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6893</TotalTime>
  <Words>1197</Words>
  <Application>Microsoft Office PowerPoint</Application>
  <PresentationFormat>Custom</PresentationFormat>
  <Paragraphs>149</Paragraphs>
  <Slides>26</Slides>
  <Notes>0</Notes>
  <HiddenSlides>2</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26</vt:i4>
      </vt:variant>
    </vt:vector>
  </HeadingPairs>
  <TitlesOfParts>
    <vt:vector size="41" baseType="lpstr">
      <vt:lpstr>Hack</vt:lpstr>
      <vt:lpstr>Gill Sans MT</vt:lpstr>
      <vt:lpstr>Montserrat Light</vt:lpstr>
      <vt:lpstr>DM Sans Bold</vt:lpstr>
      <vt:lpstr>Oswald Bold</vt:lpstr>
      <vt:lpstr>Calibri</vt:lpstr>
      <vt:lpstr>Oswald</vt:lpstr>
      <vt:lpstr>DM Sans</vt:lpstr>
      <vt:lpstr>DM Sans Italics</vt:lpstr>
      <vt:lpstr>Arial</vt:lpstr>
      <vt:lpstr>Montserrat Classic Bold</vt:lpstr>
      <vt:lpstr>Montserrat SemiBold</vt:lpstr>
      <vt:lpstr>Consolas</vt:lpstr>
      <vt:lpstr>Office Theme</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Triggering htmx</vt:lpstr>
      <vt:lpstr>Targets in htmx (hx-target)</vt:lpstr>
      <vt:lpstr>Swapping in htmx (hx-swap)</vt:lpstr>
      <vt:lpstr>Swapping in htmx (hx-swap)</vt:lpstr>
      <vt:lpstr>Events in htmx (hx-trigger)</vt:lpstr>
      <vt:lpstr>htmx with Forms</vt:lpstr>
      <vt:lpstr>Why use htmx with ASP.NET Core?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Chris Woodruff</dc:creator>
  <cp:lastModifiedBy>Chris Woodruff</cp:lastModifiedBy>
  <cp:revision>16</cp:revision>
  <dcterms:created xsi:type="dcterms:W3CDTF">2006-08-16T00:00:00Z</dcterms:created>
  <dcterms:modified xsi:type="dcterms:W3CDTF">2026-01-13T10:51:26Z</dcterms:modified>
  <dc:identifier>DAGO3YeCOm0</dc:identifier>
</cp:coreProperties>
</file>